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13" r:id="rId2"/>
    <p:sldId id="377" r:id="rId3"/>
    <p:sldId id="385" r:id="rId4"/>
    <p:sldId id="399" r:id="rId5"/>
    <p:sldId id="400" r:id="rId6"/>
    <p:sldId id="401" r:id="rId7"/>
    <p:sldId id="403" r:id="rId8"/>
    <p:sldId id="388" r:id="rId9"/>
    <p:sldId id="389" r:id="rId10"/>
    <p:sldId id="390" r:id="rId11"/>
    <p:sldId id="391" r:id="rId12"/>
    <p:sldId id="393" r:id="rId13"/>
    <p:sldId id="392" r:id="rId14"/>
    <p:sldId id="395" r:id="rId15"/>
    <p:sldId id="396" r:id="rId16"/>
    <p:sldId id="397" r:id="rId17"/>
    <p:sldId id="394" r:id="rId18"/>
    <p:sldId id="398" r:id="rId19"/>
    <p:sldId id="260" r:id="rId20"/>
    <p:sldId id="266" r:id="rId21"/>
    <p:sldId id="361" r:id="rId22"/>
    <p:sldId id="267" r:id="rId23"/>
    <p:sldId id="362" r:id="rId24"/>
    <p:sldId id="285" r:id="rId25"/>
    <p:sldId id="289" r:id="rId26"/>
    <p:sldId id="270" r:id="rId27"/>
    <p:sldId id="370" r:id="rId28"/>
    <p:sldId id="369" r:id="rId29"/>
    <p:sldId id="339" r:id="rId30"/>
    <p:sldId id="258" r:id="rId31"/>
    <p:sldId id="318" r:id="rId32"/>
    <p:sldId id="336" r:id="rId33"/>
    <p:sldId id="334" r:id="rId34"/>
    <p:sldId id="333" r:id="rId35"/>
    <p:sldId id="337" r:id="rId36"/>
    <p:sldId id="335" r:id="rId37"/>
    <p:sldId id="320" r:id="rId38"/>
    <p:sldId id="321" r:id="rId39"/>
    <p:sldId id="322" r:id="rId40"/>
    <p:sldId id="323" r:id="rId41"/>
    <p:sldId id="338" r:id="rId42"/>
    <p:sldId id="324" r:id="rId43"/>
    <p:sldId id="325" r:id="rId44"/>
    <p:sldId id="327" r:id="rId45"/>
    <p:sldId id="340" r:id="rId46"/>
    <p:sldId id="328" r:id="rId47"/>
    <p:sldId id="329" r:id="rId48"/>
    <p:sldId id="330" r:id="rId49"/>
    <p:sldId id="341" r:id="rId50"/>
    <p:sldId id="342" r:id="rId51"/>
    <p:sldId id="343" r:id="rId52"/>
    <p:sldId id="344" r:id="rId53"/>
    <p:sldId id="404" r:id="rId54"/>
    <p:sldId id="405" r:id="rId55"/>
    <p:sldId id="345" r:id="rId56"/>
    <p:sldId id="346" r:id="rId57"/>
    <p:sldId id="347" r:id="rId58"/>
    <p:sldId id="406" r:id="rId59"/>
    <p:sldId id="348" r:id="rId60"/>
    <p:sldId id="407" r:id="rId61"/>
    <p:sldId id="408" r:id="rId62"/>
    <p:sldId id="349" r:id="rId63"/>
    <p:sldId id="350" r:id="rId64"/>
    <p:sldId id="351" r:id="rId65"/>
    <p:sldId id="355" r:id="rId66"/>
    <p:sldId id="352" r:id="rId67"/>
    <p:sldId id="364" r:id="rId68"/>
    <p:sldId id="365" r:id="rId69"/>
    <p:sldId id="375" r:id="rId70"/>
    <p:sldId id="409" r:id="rId71"/>
    <p:sldId id="376" r:id="rId72"/>
    <p:sldId id="410" r:id="rId73"/>
    <p:sldId id="357" r:id="rId74"/>
    <p:sldId id="359" r:id="rId75"/>
    <p:sldId id="411" r:id="rId76"/>
    <p:sldId id="412" r:id="rId77"/>
    <p:sldId id="413" r:id="rId78"/>
    <p:sldId id="360" r:id="rId79"/>
    <p:sldId id="302"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28" autoAdjust="0"/>
    <p:restoredTop sz="83238" autoAdjust="0"/>
  </p:normalViewPr>
  <p:slideViewPr>
    <p:cSldViewPr>
      <p:cViewPr>
        <p:scale>
          <a:sx n="103" d="100"/>
          <a:sy n="103" d="100"/>
        </p:scale>
        <p:origin x="-1860"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9D2995-6EAC-4E95-A1A5-153FB211C165}" type="datetimeFigureOut">
              <a:rPr lang="en-US" smtClean="0"/>
              <a:pPr/>
              <a:t>9/9/2014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B44B4A-131E-473B-932C-007D2278ACAF}" type="slidenum">
              <a:rPr lang="en-US" smtClean="0"/>
              <a:pPr/>
              <a:t>‹#›</a:t>
            </a:fld>
            <a:endParaRPr lang="en-US"/>
          </a:p>
        </p:txBody>
      </p:sp>
    </p:spTree>
    <p:extLst>
      <p:ext uri="{BB962C8B-B14F-4D97-AF65-F5344CB8AC3E}">
        <p14:creationId xmlns:p14="http://schemas.microsoft.com/office/powerpoint/2010/main" val="2192594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smtClean="0"/>
          </a:p>
          <a:p>
            <a:r>
              <a:rPr lang="en-US" smtClean="0"/>
              <a:t>Wrong not to save him if it only costs</a:t>
            </a:r>
            <a:r>
              <a:rPr lang="en-US" baseline="0" smtClean="0"/>
              <a:t> you a dry-cleaning (or even the cost of a new suit).</a:t>
            </a:r>
          </a:p>
          <a:p>
            <a:r>
              <a:rPr lang="en-US" baseline="0" smtClean="0"/>
              <a:t>We tend to think: wrong not to save him if doing so prevents you from claiming a $100,000 prize.</a:t>
            </a:r>
          </a:p>
          <a:p>
            <a:r>
              <a:rPr lang="en-US" baseline="0" smtClean="0"/>
              <a:t>And even: if doing so prevents you from meeting a deadline with the result that you lose your job, your income, and your home.</a:t>
            </a:r>
            <a:endParaRPr lang="en-US"/>
          </a:p>
        </p:txBody>
      </p:sp>
      <p:sp>
        <p:nvSpPr>
          <p:cNvPr id="4" name="Slide Number Placeholder 3"/>
          <p:cNvSpPr>
            <a:spLocks noGrp="1"/>
          </p:cNvSpPr>
          <p:nvPr>
            <p:ph type="sldNum" sz="quarter" idx="10"/>
          </p:nvPr>
        </p:nvSpPr>
        <p:spPr/>
        <p:txBody>
          <a:bodyPr/>
          <a:lstStyle/>
          <a:p>
            <a:fld id="{71A60ECC-6EFE-4A20-9DAB-7019FA23C603}" type="slidenum">
              <a:rPr lang="en-US" smtClean="0"/>
              <a:pPr/>
              <a:t>20</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35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But that can only be if you are ignorant of the Africans’ plight. But you are not (at least not now).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And who’s less virtuous of two non-donators: the one who bears the consequences of his failure to donate clearly in mind, or the one who banishes the consequences from his thoughts? (Two streets to the condo: Skid Row vs. Rolex Avenue.)</a:t>
            </a:r>
            <a:endParaRPr lang="en-US" smtClean="0"/>
          </a:p>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36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8F4CDA-6443-45D3-BC0D-BC186B7DB048}" type="slidenum">
              <a:rPr lang="en-US" smtClean="0"/>
              <a:pPr/>
              <a:t>48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People</a:t>
            </a:r>
            <a:r>
              <a:rPr lang="en-US" baseline="0" smtClean="0"/>
              <a:t> are generally unwilling to pay much for healthy food, safety features, etc. that stand to prolong their lives. This suggests that they put a low value on their lives. On the other hand, people in need of expensive medical treatment to stay alive often feel entitled to such treatment, regardless of the cost. This suggests that they put a very high value on their lives. Conclusion: people are bad at estimating the values of their own lives.</a:t>
            </a:r>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62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This is how people figure out how much to pay for insurance</a:t>
            </a:r>
            <a:r>
              <a:rPr lang="en-US" baseline="0" smtClean="0"/>
              <a:t> (for themselves or others).</a:t>
            </a:r>
          </a:p>
          <a:p>
            <a:endParaRPr lang="en-US" baseline="0" smtClean="0"/>
          </a:p>
          <a:p>
            <a:r>
              <a:rPr lang="en-US" baseline="0" smtClean="0"/>
              <a:t>The connection between income and happiness generated is sometimes fairly transparent, in other cases not.</a:t>
            </a:r>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63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64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Return</a:t>
            </a:r>
            <a:r>
              <a:rPr lang="en-US" baseline="0" smtClean="0"/>
              <a:t> on investment corresponds to creation of human happiness/fulfillment. That’s how you make money: by giving people goods and services that make them happy (or at least satisfy their desires).</a:t>
            </a:r>
            <a:endParaRPr lang="en-US" smtClean="0"/>
          </a:p>
          <a:p>
            <a:endParaRPr lang="en-US" smtClean="0"/>
          </a:p>
          <a:p>
            <a:r>
              <a:rPr lang="en-US" smtClean="0"/>
              <a:t>For an</a:t>
            </a:r>
            <a:r>
              <a:rPr lang="en-US" baseline="0" smtClean="0"/>
              <a:t> average Singaporean child, the figure is about $41,000. (Invested at 7% return over 60 years, this gives about $2.4 million, which is the average lifetime earnings of a Singaporean.)</a:t>
            </a:r>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65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66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GiveWell</a:t>
            </a:r>
            <a:r>
              <a:rPr lang="en-US" baseline="0" smtClean="0"/>
              <a:t> reckons that a cost-per-life-saved of less than $3,000 is excellent, and estimates the CPLS of the Against Malaria Foundation (it’s #1 relief organization for cost effectiveness) at around $2,300. So my earlier suggestion that a $1,000 donation would be enough to save a life was over-optimistic.</a:t>
            </a:r>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67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68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smtClean="0"/>
          </a:p>
          <a:p>
            <a:r>
              <a:rPr lang="en-US" smtClean="0"/>
              <a:t>Wrong not to save him if it only costs</a:t>
            </a:r>
            <a:r>
              <a:rPr lang="en-US" baseline="0" smtClean="0"/>
              <a:t> you a dry-cleaning (or even the cost of a new suit).</a:t>
            </a:r>
          </a:p>
          <a:p>
            <a:r>
              <a:rPr lang="en-US" baseline="0" smtClean="0"/>
              <a:t>We tend to think: wrong not to save him if doing so prevents you from claiming a $100,000 prize.</a:t>
            </a:r>
          </a:p>
          <a:p>
            <a:r>
              <a:rPr lang="en-US" baseline="0" smtClean="0"/>
              <a:t>And even: if doing so prevents you from meeting a deadline with the result that you lose your job, your income, and your home.</a:t>
            </a:r>
            <a:endParaRPr lang="en-US"/>
          </a:p>
        </p:txBody>
      </p:sp>
      <p:sp>
        <p:nvSpPr>
          <p:cNvPr id="4" name="Slide Number Placeholder 3"/>
          <p:cNvSpPr>
            <a:spLocks noGrp="1"/>
          </p:cNvSpPr>
          <p:nvPr>
            <p:ph type="sldNum" sz="quarter" idx="10"/>
          </p:nvPr>
        </p:nvSpPr>
        <p:spPr/>
        <p:txBody>
          <a:bodyPr/>
          <a:lstStyle/>
          <a:p>
            <a:fld id="{71A60ECC-6EFE-4A20-9DAB-7019FA23C603}" type="slidenum">
              <a:rPr lang="en-US" smtClean="0"/>
              <a:pPr/>
              <a:t>21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71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72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child is dying of malaria. (Actually,</a:t>
            </a:r>
            <a:r>
              <a:rPr lang="en-US" baseline="0" dirty="0" smtClean="0"/>
              <a:t> this child has already died of malaria. But there are thousands of similar children who are presently dying of malaria -- about 2,000 die of malaria every day, in Africa alone.)</a:t>
            </a:r>
          </a:p>
          <a:p>
            <a:endParaRPr lang="en-US" baseline="0" dirty="0" smtClean="0"/>
          </a:p>
          <a:p>
            <a:r>
              <a:rPr lang="en-US" baseline="0" dirty="0" smtClean="0"/>
              <a:t>It costs about $10 to cure a case of malaria.</a:t>
            </a:r>
          </a:p>
          <a:p>
            <a:endParaRPr lang="en-US" baseline="0" dirty="0" smtClean="0"/>
          </a:p>
          <a:p>
            <a:r>
              <a:rPr lang="en-US" baseline="0" dirty="0" smtClean="0"/>
              <a:t>So, if you were to donate $1,000 to a charity that fights malaria, you would save one child, even if  99% of your donation were absorbed by administrative costs.</a:t>
            </a:r>
          </a:p>
          <a:p>
            <a:endParaRPr lang="en-US" baseline="0" dirty="0" smtClean="0"/>
          </a:p>
          <a:p>
            <a:r>
              <a:rPr lang="en-US" baseline="0" dirty="0" smtClean="0"/>
              <a:t>Question: do you have a duty to make such a donation?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1A60ECC-6EFE-4A20-9DAB-7019FA23C603}" type="slidenum">
              <a:rPr lang="en-US" smtClean="0"/>
              <a:pPr/>
              <a:t>22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This child is dying of malaria. (Actually,</a:t>
            </a:r>
            <a:r>
              <a:rPr lang="en-US" baseline="0" smtClean="0"/>
              <a:t> this child has already died of malaria. But there are thousands of similar children who are presently dying of malaria -- about 2,000 die of malaria every day, in Africa alone.)</a:t>
            </a:r>
          </a:p>
          <a:p>
            <a:endParaRPr lang="en-US" baseline="0" smtClean="0"/>
          </a:p>
          <a:p>
            <a:r>
              <a:rPr lang="en-US" baseline="0" smtClean="0"/>
              <a:t>It costs about $10 to cure a case of malaria.</a:t>
            </a:r>
          </a:p>
          <a:p>
            <a:endParaRPr lang="en-US" baseline="0" smtClean="0"/>
          </a:p>
          <a:p>
            <a:r>
              <a:rPr lang="en-US" baseline="0" smtClean="0"/>
              <a:t>So, if you were to donate $1,000 to a charity that fights malaria, you would save one child, even if  99% of your donation were absorbed by administrative costs.</a:t>
            </a:r>
          </a:p>
          <a:p>
            <a:endParaRPr lang="en-US" baseline="0" smtClean="0"/>
          </a:p>
          <a:p>
            <a:r>
              <a:rPr lang="en-US" baseline="0" smtClean="0"/>
              <a:t>Question: do you have a duty to make such a donation?</a:t>
            </a:r>
          </a:p>
          <a:p>
            <a:endParaRPr lang="en-US" baseline="0" smtClean="0"/>
          </a:p>
          <a:p>
            <a:endParaRPr lang="en-US"/>
          </a:p>
        </p:txBody>
      </p:sp>
      <p:sp>
        <p:nvSpPr>
          <p:cNvPr id="4" name="Slide Number Placeholder 3"/>
          <p:cNvSpPr>
            <a:spLocks noGrp="1"/>
          </p:cNvSpPr>
          <p:nvPr>
            <p:ph type="sldNum" sz="quarter" idx="10"/>
          </p:nvPr>
        </p:nvSpPr>
        <p:spPr/>
        <p:txBody>
          <a:bodyPr/>
          <a:lstStyle/>
          <a:p>
            <a:fld id="{71A60ECC-6EFE-4A20-9DAB-7019FA23C603}" type="slidenum">
              <a:rPr lang="en-US" smtClean="0"/>
              <a:pPr/>
              <a:t>23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26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28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29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It’s no</a:t>
            </a:r>
            <a:r>
              <a:rPr lang="en-US" baseline="0" smtClean="0"/>
              <a:t> more difficult to save the African child than the child in the pond. In fact, it might be easier: you don’t even have to leave your computer.</a:t>
            </a:r>
          </a:p>
          <a:p>
            <a:endParaRPr lang="en-US" baseline="0" smtClean="0"/>
          </a:p>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30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B44B4A-131E-473B-932C-007D2278ACAF}" type="slidenum">
              <a:rPr lang="en-US" smtClean="0"/>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CB43AD-C8A5-4AB1-B003-D5D5DEE4F667}" type="datetimeFigureOut">
              <a:rPr lang="en-US" smtClean="0"/>
              <a:pPr/>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CB43AD-C8A5-4AB1-B003-D5D5DEE4F667}" type="datetimeFigureOut">
              <a:rPr lang="en-US" smtClean="0"/>
              <a:pPr/>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CB43AD-C8A5-4AB1-B003-D5D5DEE4F667}" type="datetimeFigureOut">
              <a:rPr lang="en-US" smtClean="0"/>
              <a:pPr/>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CB43AD-C8A5-4AB1-B003-D5D5DEE4F667}" type="datetimeFigureOut">
              <a:rPr lang="en-US" smtClean="0"/>
              <a:pPr/>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CB43AD-C8A5-4AB1-B003-D5D5DEE4F667}" type="datetimeFigureOut">
              <a:rPr lang="en-US" smtClean="0"/>
              <a:pPr/>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CB43AD-C8A5-4AB1-B003-D5D5DEE4F667}" type="datetimeFigureOut">
              <a:rPr lang="en-US" smtClean="0"/>
              <a:pPr/>
              <a:t>9/9/2014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CB43AD-C8A5-4AB1-B003-D5D5DEE4F667}" type="datetimeFigureOut">
              <a:rPr lang="en-US" smtClean="0"/>
              <a:pPr/>
              <a:t>9/9/2014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CB43AD-C8A5-4AB1-B003-D5D5DEE4F667}" type="datetimeFigureOut">
              <a:rPr lang="en-US" smtClean="0"/>
              <a:pPr/>
              <a:t>9/9/2014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CB43AD-C8A5-4AB1-B003-D5D5DEE4F667}" type="datetimeFigureOut">
              <a:rPr lang="en-US" smtClean="0"/>
              <a:pPr/>
              <a:t>9/9/2014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CB43AD-C8A5-4AB1-B003-D5D5DEE4F667}" type="datetimeFigureOut">
              <a:rPr lang="en-US" smtClean="0"/>
              <a:pPr/>
              <a:t>9/9/2014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CB43AD-C8A5-4AB1-B003-D5D5DEE4F667}" type="datetimeFigureOut">
              <a:rPr lang="en-US" smtClean="0"/>
              <a:pPr/>
              <a:t>9/9/2014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77DB6B-CF52-4706-9EC8-A624214DCE1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CB43AD-C8A5-4AB1-B003-D5D5DEE4F667}" type="datetimeFigureOut">
              <a:rPr lang="en-US" smtClean="0"/>
              <a:pPr/>
              <a:t>9/9/2014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7DB6B-CF52-4706-9EC8-A624214DCE1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1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295400"/>
            <a:ext cx="3581400" cy="1470025"/>
          </a:xfrm>
        </p:spPr>
        <p:txBody>
          <a:bodyPr>
            <a:normAutofit/>
          </a:bodyPr>
          <a:lstStyle/>
          <a:p>
            <a:r>
              <a:rPr lang="en-US" b="1" dirty="0" smtClean="0"/>
              <a:t>Duties to Strangers</a:t>
            </a:r>
            <a:endParaRPr lang="en-US" b="1" dirty="0"/>
          </a:p>
        </p:txBody>
      </p:sp>
      <p:pic>
        <p:nvPicPr>
          <p:cNvPr id="4" name="Picture 3" descr="EscherRindLR.jpg"/>
          <p:cNvPicPr>
            <a:picLocks noChangeAspect="1"/>
          </p:cNvPicPr>
          <p:nvPr/>
        </p:nvPicPr>
        <p:blipFill>
          <a:blip r:embed="rId3" cstate="print"/>
          <a:srcRect l="2134" r="9249"/>
          <a:stretch>
            <a:fillRect/>
          </a:stretch>
        </p:blipFill>
        <p:spPr>
          <a:xfrm>
            <a:off x="4214643" y="-10051"/>
            <a:ext cx="4929357" cy="6868051"/>
          </a:xfrm>
          <a:prstGeom prst="rect">
            <a:avLst/>
          </a:prstGeom>
          <a:effectLst/>
          <a:scene3d>
            <a:camera prst="orthographicFront"/>
            <a:lightRig rig="threePt" dir="t"/>
          </a:scene3d>
          <a:sp3d/>
        </p:spPr>
      </p:pic>
      <p:sp>
        <p:nvSpPr>
          <p:cNvPr id="6" name="Title 1"/>
          <p:cNvSpPr txBox="1">
            <a:spLocks/>
          </p:cNvSpPr>
          <p:nvPr/>
        </p:nvSpPr>
        <p:spPr>
          <a:xfrm>
            <a:off x="304800" y="3429000"/>
            <a:ext cx="3429000" cy="1905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1200"/>
              </a:spcAft>
              <a:buClrTx/>
              <a:buSzTx/>
              <a:buFontTx/>
              <a:buNone/>
              <a:tabLst/>
              <a:defRPr/>
            </a:pPr>
            <a:r>
              <a:rPr kumimoji="0" lang="en-US" sz="3200" b="1" i="0" u="none" strike="noStrike" kern="1200" cap="none" spc="0" normalizeH="0" baseline="0" noProof="0" dirty="0" smtClean="0">
                <a:ln>
                  <a:noFill/>
                </a:ln>
                <a:solidFill>
                  <a:schemeClr val="tx1">
                    <a:lumMod val="85000"/>
                    <a:lumOff val="15000"/>
                  </a:schemeClr>
                </a:solidFill>
                <a:effectLst/>
                <a:uLnTx/>
                <a:uFillTx/>
                <a:latin typeface="+mj-lt"/>
                <a:ea typeface="+mj-ea"/>
                <a:cs typeface="+mj-cs"/>
              </a:rPr>
              <a:t>  </a:t>
            </a:r>
            <a:r>
              <a:rPr kumimoji="0" lang="en-US" sz="2800" b="1" i="0" u="none" strike="noStrike" kern="1200" cap="none" spc="0" normalizeH="0" baseline="0" noProof="0" dirty="0" smtClean="0">
                <a:ln>
                  <a:noFill/>
                </a:ln>
                <a:solidFill>
                  <a:schemeClr val="tx1">
                    <a:lumMod val="85000"/>
                    <a:lumOff val="15000"/>
                  </a:schemeClr>
                </a:solidFill>
                <a:effectLst/>
                <a:uLnTx/>
                <a:uFillTx/>
                <a:latin typeface="+mj-lt"/>
                <a:ea typeface="+mj-ea"/>
                <a:cs typeface="+mj-cs"/>
              </a:rPr>
              <a:t>PH1102E/GEK1067</a:t>
            </a:r>
          </a:p>
          <a:p>
            <a:pPr marL="0" marR="0" lvl="0" indent="0" algn="ctr" defTabSz="914400" rtl="0" eaLnBrk="1" fontAlgn="auto"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dirty="0" smtClean="0">
              <a:ln>
                <a:noFill/>
              </a:ln>
              <a:solidFill>
                <a:schemeClr val="tx1">
                  <a:lumMod val="85000"/>
                  <a:lumOff val="15000"/>
                </a:schemeClr>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1200"/>
              </a:spcAft>
              <a:buClrTx/>
              <a:buSzTx/>
              <a:buFontTx/>
              <a:buNone/>
              <a:tabLst/>
              <a:defRPr/>
            </a:pPr>
            <a:r>
              <a:rPr kumimoji="0" lang="en-US" sz="2800" b="1" i="0" u="none" strike="noStrike" kern="1200" cap="none" spc="0" normalizeH="0" noProof="0" dirty="0" smtClean="0">
                <a:ln>
                  <a:noFill/>
                </a:ln>
                <a:solidFill>
                  <a:schemeClr val="tx1">
                    <a:lumMod val="85000"/>
                    <a:lumOff val="15000"/>
                  </a:schemeClr>
                </a:solidFill>
                <a:effectLst/>
                <a:uLnTx/>
                <a:uFillTx/>
                <a:latin typeface="+mj-lt"/>
                <a:ea typeface="+mj-ea"/>
                <a:cs typeface="+mj-cs"/>
              </a:rPr>
              <a:t>Week 4</a:t>
            </a:r>
            <a:endParaRPr kumimoji="0" lang="en-US" sz="2800" b="1" i="0" u="none" strike="noStrike" kern="1200" cap="none" spc="0" normalizeH="0" baseline="0" noProof="0" dirty="0">
              <a:ln>
                <a:noFill/>
              </a:ln>
              <a:solidFill>
                <a:schemeClr val="tx1">
                  <a:lumMod val="85000"/>
                  <a:lumOff val="15000"/>
                </a:schemeClr>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344" y="381000"/>
            <a:ext cx="8229600" cy="6096000"/>
          </a:xfrm>
        </p:spPr>
        <p:txBody>
          <a:bodyPr>
            <a:normAutofit/>
          </a:bodyPr>
          <a:lstStyle/>
          <a:p>
            <a:pPr marL="182880" indent="0">
              <a:spcBef>
                <a:spcPts val="600"/>
              </a:spcBef>
              <a:spcAft>
                <a:spcPts val="1200"/>
              </a:spcAft>
              <a:buNone/>
            </a:pPr>
            <a:r>
              <a:rPr lang="en-US" sz="2500" dirty="0" smtClean="0"/>
              <a:t>In other words, consequentialism is the view that the right thing to do in any situation is whatever will have the </a:t>
            </a:r>
            <a:r>
              <a:rPr lang="en-US" sz="2500" b="1" dirty="0" smtClean="0"/>
              <a:t>best consequences</a:t>
            </a:r>
            <a:r>
              <a:rPr lang="en-US" sz="2500" dirty="0" smtClean="0"/>
              <a:t>, in terms of the creation of absolute goodness or the elimination or avoidance of absolute badness.</a:t>
            </a:r>
          </a:p>
          <a:p>
            <a:pPr marL="182880" indent="0">
              <a:spcBef>
                <a:spcPts val="600"/>
              </a:spcBef>
              <a:spcAft>
                <a:spcPts val="1200"/>
              </a:spcAft>
              <a:buNone/>
            </a:pPr>
            <a:r>
              <a:rPr lang="en-US" sz="2500" dirty="0" smtClean="0"/>
              <a:t>Different consequentialist theories of right and wrong result from different conceptions of absolute value.</a:t>
            </a:r>
          </a:p>
          <a:p>
            <a:pPr marL="182880" indent="0">
              <a:spcBef>
                <a:spcPts val="600"/>
              </a:spcBef>
              <a:spcAft>
                <a:spcPts val="1200"/>
              </a:spcAft>
              <a:buNone/>
            </a:pPr>
            <a:r>
              <a:rPr lang="en-US" sz="2500" dirty="0" smtClean="0"/>
              <a:t>For example, a consequentialist who thinks that pleasure is the only thing that’s good for its own sake will say that the right thing to do in any situation is whatever maximizes the net amount of pleasure in the world.</a:t>
            </a:r>
          </a:p>
          <a:p>
            <a:pPr marL="182880" indent="0">
              <a:spcBef>
                <a:spcPts val="600"/>
              </a:spcBef>
              <a:spcAft>
                <a:spcPts val="1200"/>
              </a:spcAft>
              <a:buNone/>
            </a:pPr>
            <a:r>
              <a:rPr lang="en-US" sz="2500" dirty="0" smtClean="0">
                <a:solidFill>
                  <a:schemeClr val="bg1"/>
                </a:solidFill>
              </a:rPr>
              <a:t>A consequentialist who thinks that knowledge is the only thing that’s good for its own sake will say that the right thing to do is whatever maximizes the total amount of knowledge.</a:t>
            </a:r>
          </a:p>
        </p:txBody>
      </p:sp>
    </p:spTree>
    <p:extLst>
      <p:ext uri="{BB962C8B-B14F-4D97-AF65-F5344CB8AC3E}">
        <p14:creationId xmlns:p14="http://schemas.microsoft.com/office/powerpoint/2010/main" val="866692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344" y="381000"/>
            <a:ext cx="8229600" cy="6096000"/>
          </a:xfrm>
        </p:spPr>
        <p:txBody>
          <a:bodyPr>
            <a:normAutofit/>
          </a:bodyPr>
          <a:lstStyle/>
          <a:p>
            <a:pPr marL="182880" indent="0">
              <a:spcBef>
                <a:spcPts val="600"/>
              </a:spcBef>
              <a:spcAft>
                <a:spcPts val="1200"/>
              </a:spcAft>
              <a:buNone/>
            </a:pPr>
            <a:r>
              <a:rPr lang="en-US" sz="2500" dirty="0" smtClean="0"/>
              <a:t>In other words, consequentialism is the view that the right thing to do in any situation is whatever will have the </a:t>
            </a:r>
            <a:r>
              <a:rPr lang="en-US" sz="2500" b="1" dirty="0" smtClean="0"/>
              <a:t>best consequences</a:t>
            </a:r>
            <a:r>
              <a:rPr lang="en-US" sz="2500" dirty="0" smtClean="0"/>
              <a:t>, in terms of the creation of absolute goodness or the elimination or avoidance of absolute badness.</a:t>
            </a:r>
          </a:p>
          <a:p>
            <a:pPr marL="182880" indent="0">
              <a:spcBef>
                <a:spcPts val="600"/>
              </a:spcBef>
              <a:spcAft>
                <a:spcPts val="1200"/>
              </a:spcAft>
              <a:buNone/>
            </a:pPr>
            <a:r>
              <a:rPr lang="en-US" sz="2500" dirty="0" smtClean="0"/>
              <a:t>Different consequentialist theories of right and wrong result from different conceptions of absolute value.</a:t>
            </a:r>
          </a:p>
          <a:p>
            <a:pPr marL="182880" indent="0">
              <a:spcBef>
                <a:spcPts val="600"/>
              </a:spcBef>
              <a:spcAft>
                <a:spcPts val="1200"/>
              </a:spcAft>
              <a:buNone/>
            </a:pPr>
            <a:r>
              <a:rPr lang="en-US" sz="2500" dirty="0" smtClean="0"/>
              <a:t>For example, a consequentialist who thinks that pleasure is the only thing that’s good for its own sake will say that the right thing to do in any situation is whatever maximizes the net amount of pleasure in the world.</a:t>
            </a:r>
          </a:p>
          <a:p>
            <a:pPr marL="182880" indent="0">
              <a:spcBef>
                <a:spcPts val="600"/>
              </a:spcBef>
              <a:spcAft>
                <a:spcPts val="1200"/>
              </a:spcAft>
              <a:buNone/>
            </a:pPr>
            <a:r>
              <a:rPr lang="en-US" sz="2500" dirty="0" smtClean="0"/>
              <a:t>A consequentialist who thinks that knowledge is the only thing that’s good for its own sake will say that the right thing to do is whatever maximizes the total amount of knowledge.</a:t>
            </a:r>
          </a:p>
        </p:txBody>
      </p:sp>
    </p:spTree>
    <p:extLst>
      <p:ext uri="{BB962C8B-B14F-4D97-AF65-F5344CB8AC3E}">
        <p14:creationId xmlns:p14="http://schemas.microsoft.com/office/powerpoint/2010/main" val="13432876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537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5867400"/>
          </a:xfrm>
        </p:spPr>
        <p:txBody>
          <a:bodyPr>
            <a:normAutofit fontScale="92500" lnSpcReduction="20000"/>
          </a:bodyPr>
          <a:lstStyle/>
          <a:p>
            <a:pPr marL="0" indent="0">
              <a:lnSpc>
                <a:spcPct val="120000"/>
              </a:lnSpc>
              <a:spcAft>
                <a:spcPts val="1200"/>
              </a:spcAft>
              <a:buNone/>
            </a:pPr>
            <a:r>
              <a:rPr lang="en-US" dirty="0" smtClean="0"/>
              <a:t>One important genre of consequentialism says that the right thing to do in any situation is whatever will have the best consequences for </a:t>
            </a:r>
            <a:r>
              <a:rPr lang="en-US" b="1" dirty="0" smtClean="0"/>
              <a:t>human welfare</a:t>
            </a:r>
            <a:r>
              <a:rPr lang="en-US" dirty="0" smtClean="0"/>
              <a:t>.</a:t>
            </a:r>
          </a:p>
          <a:p>
            <a:pPr marL="0" indent="0">
              <a:lnSpc>
                <a:spcPct val="120000"/>
              </a:lnSpc>
              <a:spcAft>
                <a:spcPts val="1200"/>
              </a:spcAft>
              <a:buNone/>
            </a:pPr>
            <a:r>
              <a:rPr lang="en-US" dirty="0" smtClean="0"/>
              <a:t>This kind of consequentialism is known as </a:t>
            </a:r>
            <a:r>
              <a:rPr lang="en-US" b="1" dirty="0" smtClean="0"/>
              <a:t>utilitarianism</a:t>
            </a:r>
            <a:r>
              <a:rPr lang="en-US" dirty="0" smtClean="0"/>
              <a:t>.</a:t>
            </a:r>
          </a:p>
          <a:p>
            <a:pPr marL="0" indent="0">
              <a:lnSpc>
                <a:spcPct val="120000"/>
              </a:lnSpc>
              <a:spcAft>
                <a:spcPts val="1200"/>
              </a:spcAft>
              <a:buNone/>
            </a:pPr>
            <a:r>
              <a:rPr lang="en-US" dirty="0">
                <a:solidFill>
                  <a:schemeClr val="bg1"/>
                </a:solidFill>
              </a:rPr>
              <a:t>A common complaint against </a:t>
            </a:r>
            <a:r>
              <a:rPr lang="en-US" dirty="0" smtClean="0">
                <a:solidFill>
                  <a:schemeClr val="bg1"/>
                </a:solidFill>
              </a:rPr>
              <a:t>utilitarianism </a:t>
            </a:r>
            <a:r>
              <a:rPr lang="en-US" dirty="0">
                <a:solidFill>
                  <a:schemeClr val="bg1"/>
                </a:solidFill>
              </a:rPr>
              <a:t>is that it sets an impossibly high moral standard.</a:t>
            </a:r>
          </a:p>
          <a:p>
            <a:pPr marL="0" indent="0">
              <a:lnSpc>
                <a:spcPct val="120000"/>
              </a:lnSpc>
              <a:spcAft>
                <a:spcPts val="1200"/>
              </a:spcAft>
              <a:buNone/>
            </a:pPr>
            <a:r>
              <a:rPr lang="en-US" dirty="0">
                <a:solidFill>
                  <a:schemeClr val="bg1"/>
                </a:solidFill>
              </a:rPr>
              <a:t>For example, </a:t>
            </a:r>
            <a:r>
              <a:rPr lang="en-US" dirty="0" smtClean="0">
                <a:solidFill>
                  <a:schemeClr val="bg1"/>
                </a:solidFill>
              </a:rPr>
              <a:t>utilitarianism seems </a:t>
            </a:r>
            <a:r>
              <a:rPr lang="en-US" dirty="0">
                <a:solidFill>
                  <a:schemeClr val="bg1"/>
                </a:solidFill>
              </a:rPr>
              <a:t>to require that members of first-world </a:t>
            </a:r>
            <a:r>
              <a:rPr lang="en-US" dirty="0" smtClean="0">
                <a:solidFill>
                  <a:schemeClr val="bg1"/>
                </a:solidFill>
              </a:rPr>
              <a:t>society </a:t>
            </a:r>
            <a:r>
              <a:rPr lang="en-US" dirty="0">
                <a:solidFill>
                  <a:schemeClr val="bg1"/>
                </a:solidFill>
              </a:rPr>
              <a:t>should </a:t>
            </a:r>
            <a:r>
              <a:rPr lang="en-US" dirty="0" smtClean="0">
                <a:solidFill>
                  <a:schemeClr val="bg1"/>
                </a:solidFill>
              </a:rPr>
              <a:t>donate almost all of their </a:t>
            </a:r>
            <a:r>
              <a:rPr lang="en-US" dirty="0">
                <a:solidFill>
                  <a:schemeClr val="bg1"/>
                </a:solidFill>
              </a:rPr>
              <a:t>income to global relief </a:t>
            </a:r>
            <a:r>
              <a:rPr lang="en-US" dirty="0" smtClean="0">
                <a:solidFill>
                  <a:schemeClr val="bg1"/>
                </a:solidFill>
              </a:rPr>
              <a:t>efforts</a:t>
            </a:r>
            <a:r>
              <a:rPr lang="en-US" dirty="0">
                <a:solidFill>
                  <a:schemeClr val="bg1"/>
                </a:solidFill>
              </a:rPr>
              <a:t> </a:t>
            </a:r>
            <a:r>
              <a:rPr lang="en-US" dirty="0" smtClean="0">
                <a:solidFill>
                  <a:schemeClr val="bg1"/>
                </a:solidFill>
              </a:rPr>
              <a:t>aimed at improving the lot of the world’s poor.</a:t>
            </a:r>
          </a:p>
        </p:txBody>
      </p:sp>
    </p:spTree>
    <p:extLst>
      <p:ext uri="{BB962C8B-B14F-4D97-AF65-F5344CB8AC3E}">
        <p14:creationId xmlns:p14="http://schemas.microsoft.com/office/powerpoint/2010/main" val="1920527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5867400"/>
          </a:xfrm>
        </p:spPr>
        <p:txBody>
          <a:bodyPr>
            <a:normAutofit fontScale="92500" lnSpcReduction="20000"/>
          </a:bodyPr>
          <a:lstStyle/>
          <a:p>
            <a:pPr marL="0" indent="0">
              <a:lnSpc>
                <a:spcPct val="120000"/>
              </a:lnSpc>
              <a:spcAft>
                <a:spcPts val="1200"/>
              </a:spcAft>
              <a:buNone/>
            </a:pPr>
            <a:r>
              <a:rPr lang="en-US" dirty="0" smtClean="0"/>
              <a:t>One important genre of consequentialism says that the right thing to do in any situation is whatever will have the best consequences for </a:t>
            </a:r>
            <a:r>
              <a:rPr lang="en-US" b="1" dirty="0" smtClean="0"/>
              <a:t>human welfare</a:t>
            </a:r>
            <a:r>
              <a:rPr lang="en-US" dirty="0" smtClean="0"/>
              <a:t>.</a:t>
            </a:r>
          </a:p>
          <a:p>
            <a:pPr marL="0" indent="0">
              <a:lnSpc>
                <a:spcPct val="120000"/>
              </a:lnSpc>
              <a:spcAft>
                <a:spcPts val="1200"/>
              </a:spcAft>
              <a:buNone/>
            </a:pPr>
            <a:r>
              <a:rPr lang="en-US" dirty="0" smtClean="0"/>
              <a:t>This kind of consequentialism is known as </a:t>
            </a:r>
            <a:r>
              <a:rPr lang="en-US" b="1" dirty="0" smtClean="0"/>
              <a:t>utilitarianism</a:t>
            </a:r>
            <a:r>
              <a:rPr lang="en-US" dirty="0" smtClean="0"/>
              <a:t>.</a:t>
            </a:r>
          </a:p>
          <a:p>
            <a:pPr marL="0" indent="0">
              <a:lnSpc>
                <a:spcPct val="120000"/>
              </a:lnSpc>
              <a:spcAft>
                <a:spcPts val="1200"/>
              </a:spcAft>
              <a:buNone/>
            </a:pPr>
            <a:r>
              <a:rPr lang="en-US" dirty="0"/>
              <a:t>A common complaint against </a:t>
            </a:r>
            <a:r>
              <a:rPr lang="en-US" dirty="0" smtClean="0"/>
              <a:t>utilitarianism </a:t>
            </a:r>
            <a:r>
              <a:rPr lang="en-US" dirty="0"/>
              <a:t>is that it sets an impossibly high moral standard.</a:t>
            </a:r>
          </a:p>
          <a:p>
            <a:pPr marL="0" indent="0">
              <a:lnSpc>
                <a:spcPct val="120000"/>
              </a:lnSpc>
              <a:spcAft>
                <a:spcPts val="1200"/>
              </a:spcAft>
              <a:buNone/>
            </a:pPr>
            <a:r>
              <a:rPr lang="en-US" dirty="0">
                <a:solidFill>
                  <a:schemeClr val="bg1"/>
                </a:solidFill>
              </a:rPr>
              <a:t>For example, </a:t>
            </a:r>
            <a:r>
              <a:rPr lang="en-US" dirty="0" smtClean="0">
                <a:solidFill>
                  <a:schemeClr val="bg1"/>
                </a:solidFill>
              </a:rPr>
              <a:t>utilitarianism seems </a:t>
            </a:r>
            <a:r>
              <a:rPr lang="en-US" dirty="0">
                <a:solidFill>
                  <a:schemeClr val="bg1"/>
                </a:solidFill>
              </a:rPr>
              <a:t>to require that members of first-world </a:t>
            </a:r>
            <a:r>
              <a:rPr lang="en-US" dirty="0" smtClean="0">
                <a:solidFill>
                  <a:schemeClr val="bg1"/>
                </a:solidFill>
              </a:rPr>
              <a:t>society </a:t>
            </a:r>
            <a:r>
              <a:rPr lang="en-US" dirty="0">
                <a:solidFill>
                  <a:schemeClr val="bg1"/>
                </a:solidFill>
              </a:rPr>
              <a:t>should </a:t>
            </a:r>
            <a:r>
              <a:rPr lang="en-US" dirty="0" smtClean="0">
                <a:solidFill>
                  <a:schemeClr val="bg1"/>
                </a:solidFill>
              </a:rPr>
              <a:t>donate almost all of their </a:t>
            </a:r>
            <a:r>
              <a:rPr lang="en-US" dirty="0">
                <a:solidFill>
                  <a:schemeClr val="bg1"/>
                </a:solidFill>
              </a:rPr>
              <a:t>income to global relief </a:t>
            </a:r>
            <a:r>
              <a:rPr lang="en-US" dirty="0" smtClean="0">
                <a:solidFill>
                  <a:schemeClr val="bg1"/>
                </a:solidFill>
              </a:rPr>
              <a:t>efforts</a:t>
            </a:r>
            <a:r>
              <a:rPr lang="en-US" dirty="0">
                <a:solidFill>
                  <a:schemeClr val="bg1"/>
                </a:solidFill>
              </a:rPr>
              <a:t> </a:t>
            </a:r>
            <a:r>
              <a:rPr lang="en-US" dirty="0" smtClean="0">
                <a:solidFill>
                  <a:schemeClr val="bg1"/>
                </a:solidFill>
              </a:rPr>
              <a:t>aimed at improving the lot of the world’s poor.</a:t>
            </a:r>
          </a:p>
        </p:txBody>
      </p:sp>
    </p:spTree>
    <p:extLst>
      <p:ext uri="{BB962C8B-B14F-4D97-AF65-F5344CB8AC3E}">
        <p14:creationId xmlns:p14="http://schemas.microsoft.com/office/powerpoint/2010/main" val="35258129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5867400"/>
          </a:xfrm>
        </p:spPr>
        <p:txBody>
          <a:bodyPr>
            <a:normAutofit fontScale="92500" lnSpcReduction="20000"/>
          </a:bodyPr>
          <a:lstStyle/>
          <a:p>
            <a:pPr marL="0" indent="0">
              <a:lnSpc>
                <a:spcPct val="120000"/>
              </a:lnSpc>
              <a:spcAft>
                <a:spcPts val="1200"/>
              </a:spcAft>
              <a:buNone/>
            </a:pPr>
            <a:r>
              <a:rPr lang="en-US" dirty="0" smtClean="0"/>
              <a:t>One important genre of consequentialism says that the right thing to do in any situation is whatever will have the best consequences for </a:t>
            </a:r>
            <a:r>
              <a:rPr lang="en-US" b="1" dirty="0" smtClean="0"/>
              <a:t>human welfare</a:t>
            </a:r>
            <a:r>
              <a:rPr lang="en-US" dirty="0" smtClean="0"/>
              <a:t>.</a:t>
            </a:r>
          </a:p>
          <a:p>
            <a:pPr marL="0" indent="0">
              <a:lnSpc>
                <a:spcPct val="120000"/>
              </a:lnSpc>
              <a:spcAft>
                <a:spcPts val="1200"/>
              </a:spcAft>
              <a:buNone/>
            </a:pPr>
            <a:r>
              <a:rPr lang="en-US" dirty="0" smtClean="0"/>
              <a:t>This kind of consequentialism is known as </a:t>
            </a:r>
            <a:r>
              <a:rPr lang="en-US" b="1" dirty="0" smtClean="0"/>
              <a:t>utilitarianism</a:t>
            </a:r>
            <a:r>
              <a:rPr lang="en-US" dirty="0" smtClean="0"/>
              <a:t>.</a:t>
            </a:r>
          </a:p>
          <a:p>
            <a:pPr marL="0" indent="0">
              <a:lnSpc>
                <a:spcPct val="120000"/>
              </a:lnSpc>
              <a:spcAft>
                <a:spcPts val="1200"/>
              </a:spcAft>
              <a:buNone/>
            </a:pPr>
            <a:r>
              <a:rPr lang="en-US" dirty="0"/>
              <a:t>A common complaint against </a:t>
            </a:r>
            <a:r>
              <a:rPr lang="en-US" dirty="0" smtClean="0"/>
              <a:t>utilitarianism </a:t>
            </a:r>
            <a:r>
              <a:rPr lang="en-US" dirty="0"/>
              <a:t>is that it sets an impossibly high moral standard.</a:t>
            </a:r>
          </a:p>
          <a:p>
            <a:pPr marL="0" indent="0">
              <a:lnSpc>
                <a:spcPct val="120000"/>
              </a:lnSpc>
              <a:spcAft>
                <a:spcPts val="1200"/>
              </a:spcAft>
              <a:buNone/>
            </a:pPr>
            <a:r>
              <a:rPr lang="en-US" dirty="0"/>
              <a:t>For example, </a:t>
            </a:r>
            <a:r>
              <a:rPr lang="en-US" dirty="0" smtClean="0"/>
              <a:t>utilitarianism seems </a:t>
            </a:r>
            <a:r>
              <a:rPr lang="en-US" dirty="0"/>
              <a:t>to require that members of first-world </a:t>
            </a:r>
            <a:r>
              <a:rPr lang="en-US" dirty="0" smtClean="0"/>
              <a:t>society </a:t>
            </a:r>
            <a:r>
              <a:rPr lang="en-US" dirty="0"/>
              <a:t>should </a:t>
            </a:r>
            <a:r>
              <a:rPr lang="en-US" dirty="0" smtClean="0"/>
              <a:t>donate almost all of their </a:t>
            </a:r>
            <a:r>
              <a:rPr lang="en-US" dirty="0"/>
              <a:t>income to global relief </a:t>
            </a:r>
            <a:r>
              <a:rPr lang="en-US" dirty="0" smtClean="0"/>
              <a:t>efforts</a:t>
            </a:r>
            <a:r>
              <a:rPr lang="en-US" dirty="0"/>
              <a:t> </a:t>
            </a:r>
            <a:r>
              <a:rPr lang="en-US" dirty="0" smtClean="0"/>
              <a:t>aimed at improving the lot of the world’s poor.</a:t>
            </a:r>
          </a:p>
        </p:txBody>
      </p:sp>
    </p:spTree>
    <p:extLst>
      <p:ext uri="{BB962C8B-B14F-4D97-AF65-F5344CB8AC3E}">
        <p14:creationId xmlns:p14="http://schemas.microsoft.com/office/powerpoint/2010/main" val="3367097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9074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5867400"/>
          </a:xfrm>
        </p:spPr>
        <p:txBody>
          <a:bodyPr>
            <a:normAutofit/>
          </a:bodyPr>
          <a:lstStyle/>
          <a:p>
            <a:pPr marL="0" indent="0">
              <a:spcAft>
                <a:spcPts val="1200"/>
              </a:spcAft>
              <a:buNone/>
            </a:pPr>
            <a:r>
              <a:rPr lang="en-US" dirty="0"/>
              <a:t>Today we consider a counter-argument from the side of utilitarianism.</a:t>
            </a:r>
          </a:p>
          <a:p>
            <a:pPr marL="0" indent="0">
              <a:spcAft>
                <a:spcPts val="1200"/>
              </a:spcAft>
              <a:buNone/>
            </a:pPr>
            <a:r>
              <a:rPr lang="en-US" dirty="0">
                <a:solidFill>
                  <a:schemeClr val="bg1"/>
                </a:solidFill>
              </a:rPr>
              <a:t>This argument aims to show that we </a:t>
            </a:r>
            <a:r>
              <a:rPr lang="en-US" u="sng" dirty="0">
                <a:solidFill>
                  <a:schemeClr val="bg1"/>
                </a:solidFill>
              </a:rPr>
              <a:t>do</a:t>
            </a:r>
            <a:r>
              <a:rPr lang="en-US" dirty="0">
                <a:solidFill>
                  <a:schemeClr val="bg1"/>
                </a:solidFill>
              </a:rPr>
              <a:t> hold ourselves to the utilitarian standard whenever we pay careful attention to the consequences of our actions.</a:t>
            </a:r>
          </a:p>
          <a:p>
            <a:pPr marL="0" indent="0">
              <a:spcAft>
                <a:spcPts val="1200"/>
              </a:spcAft>
              <a:buNone/>
            </a:pPr>
            <a:r>
              <a:rPr lang="en-US" dirty="0">
                <a:solidFill>
                  <a:schemeClr val="bg1"/>
                </a:solidFill>
              </a:rPr>
              <a:t>When we fail to live up to the utilitarian standard, it is only because we lose sight of these consequences (by choice or habit).</a:t>
            </a:r>
            <a:endParaRPr lang="en-US" dirty="0" smtClean="0">
              <a:solidFill>
                <a:schemeClr val="bg1"/>
              </a:solidFill>
            </a:endParaRPr>
          </a:p>
        </p:txBody>
      </p:sp>
    </p:spTree>
    <p:extLst>
      <p:ext uri="{BB962C8B-B14F-4D97-AF65-F5344CB8AC3E}">
        <p14:creationId xmlns:p14="http://schemas.microsoft.com/office/powerpoint/2010/main" val="1223921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5867400"/>
          </a:xfrm>
        </p:spPr>
        <p:txBody>
          <a:bodyPr>
            <a:normAutofit/>
          </a:bodyPr>
          <a:lstStyle/>
          <a:p>
            <a:pPr marL="0" indent="0">
              <a:spcAft>
                <a:spcPts val="1200"/>
              </a:spcAft>
              <a:buNone/>
            </a:pPr>
            <a:r>
              <a:rPr lang="en-US" dirty="0"/>
              <a:t>Today we consider a counter-argument from the side of utilitarianism.</a:t>
            </a:r>
          </a:p>
          <a:p>
            <a:pPr marL="0" indent="0">
              <a:spcAft>
                <a:spcPts val="1200"/>
              </a:spcAft>
              <a:buNone/>
            </a:pPr>
            <a:r>
              <a:rPr lang="en-US" dirty="0"/>
              <a:t>This argument aims to show that we </a:t>
            </a:r>
            <a:r>
              <a:rPr lang="en-US" u="sng" dirty="0"/>
              <a:t>do</a:t>
            </a:r>
            <a:r>
              <a:rPr lang="en-US" dirty="0"/>
              <a:t> hold ourselves to the utilitarian standard whenever we pay careful attention to the consequences of our actions.</a:t>
            </a:r>
          </a:p>
          <a:p>
            <a:pPr marL="0" indent="0">
              <a:spcAft>
                <a:spcPts val="1200"/>
              </a:spcAft>
              <a:buNone/>
            </a:pPr>
            <a:r>
              <a:rPr lang="en-US" dirty="0"/>
              <a:t>When we fail to live up to the utilitarian standard, it is only because we lose sight of </a:t>
            </a:r>
            <a:r>
              <a:rPr lang="en-US" dirty="0" smtClean="0"/>
              <a:t>those </a:t>
            </a:r>
            <a:r>
              <a:rPr lang="en-US" dirty="0"/>
              <a:t>consequences (by choice or habit).</a:t>
            </a:r>
            <a:endParaRPr lang="en-US" dirty="0" smtClean="0"/>
          </a:p>
        </p:txBody>
      </p:sp>
    </p:spTree>
    <p:extLst>
      <p:ext uri="{BB962C8B-B14F-4D97-AF65-F5344CB8AC3E}">
        <p14:creationId xmlns:p14="http://schemas.microsoft.com/office/powerpoint/2010/main" val="1675723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3747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bg1"/>
                </a:solidFill>
              </a:rPr>
              <a:t>Self &amp; Community</a:t>
            </a:r>
            <a:endParaRPr lang="en-US">
              <a:solidFill>
                <a:schemeClr val="bg1"/>
              </a:solidFill>
            </a:endParaRPr>
          </a:p>
        </p:txBody>
      </p:sp>
      <p:pic>
        <p:nvPicPr>
          <p:cNvPr id="9" name="Content Placeholder 8" descr="drowning.jpg"/>
          <p:cNvPicPr>
            <a:picLocks noGrp="1" noChangeAspect="1"/>
          </p:cNvPicPr>
          <p:nvPr>
            <p:ph sz="half" idx="1"/>
          </p:nvPr>
        </p:nvPicPr>
        <p:blipFill>
          <a:blip r:embed="rId3" cstate="print"/>
          <a:srcRect t="7218" b="7218"/>
          <a:stretch>
            <a:fillRect/>
          </a:stretch>
        </p:blipFill>
        <p:spPr>
          <a:xfrm>
            <a:off x="2209800" y="609600"/>
            <a:ext cx="4572000" cy="2601465"/>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bg1"/>
                </a:solidFill>
              </a:rPr>
              <a:t>Self &amp; Community</a:t>
            </a:r>
            <a:endParaRPr lang="en-US">
              <a:solidFill>
                <a:schemeClr val="bg1"/>
              </a:solidFill>
            </a:endParaRPr>
          </a:p>
        </p:txBody>
      </p:sp>
      <p:pic>
        <p:nvPicPr>
          <p:cNvPr id="9" name="Content Placeholder 8" descr="drowning.jpg"/>
          <p:cNvPicPr>
            <a:picLocks noGrp="1" noChangeAspect="1"/>
          </p:cNvPicPr>
          <p:nvPr>
            <p:ph sz="half" idx="1"/>
          </p:nvPr>
        </p:nvPicPr>
        <p:blipFill>
          <a:blip r:embed="rId3" cstate="print"/>
          <a:srcRect t="7218" b="7218"/>
          <a:stretch>
            <a:fillRect/>
          </a:stretch>
        </p:blipFill>
        <p:spPr>
          <a:xfrm>
            <a:off x="2209800" y="609600"/>
            <a:ext cx="4572000" cy="2601465"/>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bg1"/>
                </a:solidFill>
              </a:rPr>
              <a:t>Self &amp; Community</a:t>
            </a:r>
            <a:endParaRPr lang="en-US">
              <a:solidFill>
                <a:schemeClr val="bg1"/>
              </a:solidFill>
            </a:endParaRPr>
          </a:p>
        </p:txBody>
      </p:sp>
      <p:pic>
        <p:nvPicPr>
          <p:cNvPr id="9" name="Content Placeholder 8" descr="drowning.jpg"/>
          <p:cNvPicPr>
            <a:picLocks noGrp="1" noChangeAspect="1"/>
          </p:cNvPicPr>
          <p:nvPr>
            <p:ph sz="half" idx="1"/>
          </p:nvPr>
        </p:nvPicPr>
        <p:blipFill>
          <a:blip r:embed="rId3" cstate="print"/>
          <a:srcRect t="7218" b="7218"/>
          <a:stretch>
            <a:fillRect/>
          </a:stretch>
        </p:blipFill>
        <p:spPr>
          <a:xfrm>
            <a:off x="2209800" y="609600"/>
            <a:ext cx="4572000" cy="2601465"/>
          </a:xfrm>
        </p:spPr>
      </p:pic>
      <p:pic>
        <p:nvPicPr>
          <p:cNvPr id="5" name="Content Placeholder 4" descr="malariachild.jpg"/>
          <p:cNvPicPr>
            <a:picLocks noGrp="1" noChangeAspect="1"/>
          </p:cNvPicPr>
          <p:nvPr>
            <p:ph sz="half" idx="2"/>
          </p:nvPr>
        </p:nvPicPr>
        <p:blipFill>
          <a:blip r:embed="rId4" cstate="print"/>
          <a:stretch>
            <a:fillRect/>
          </a:stretch>
        </p:blipFill>
        <p:spPr>
          <a:xfrm>
            <a:off x="2209800" y="3429000"/>
            <a:ext cx="4574220" cy="2744532"/>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bg1"/>
                </a:solidFill>
              </a:rPr>
              <a:t>Self &amp; Community</a:t>
            </a:r>
            <a:endParaRPr lang="en-US">
              <a:solidFill>
                <a:schemeClr val="bg1"/>
              </a:solidFill>
            </a:endParaRPr>
          </a:p>
        </p:txBody>
      </p:sp>
      <p:pic>
        <p:nvPicPr>
          <p:cNvPr id="9" name="Content Placeholder 8" descr="drowning.jpg"/>
          <p:cNvPicPr>
            <a:picLocks noGrp="1" noChangeAspect="1"/>
          </p:cNvPicPr>
          <p:nvPr>
            <p:ph sz="half" idx="1"/>
          </p:nvPr>
        </p:nvPicPr>
        <p:blipFill>
          <a:blip r:embed="rId3" cstate="print"/>
          <a:srcRect t="7218" b="7218"/>
          <a:stretch>
            <a:fillRect/>
          </a:stretch>
        </p:blipFill>
        <p:spPr>
          <a:xfrm>
            <a:off x="2209800" y="609600"/>
            <a:ext cx="4572000" cy="2601465"/>
          </a:xfrm>
        </p:spPr>
      </p:pic>
      <p:pic>
        <p:nvPicPr>
          <p:cNvPr id="5" name="Content Placeholder 4" descr="malariachild.jpg"/>
          <p:cNvPicPr>
            <a:picLocks noGrp="1" noChangeAspect="1"/>
          </p:cNvPicPr>
          <p:nvPr>
            <p:ph sz="half" idx="2"/>
          </p:nvPr>
        </p:nvPicPr>
        <p:blipFill>
          <a:blip r:embed="rId4" cstate="print"/>
          <a:stretch>
            <a:fillRect/>
          </a:stretch>
        </p:blipFill>
        <p:spPr>
          <a:xfrm>
            <a:off x="2209800" y="3429000"/>
            <a:ext cx="4574220" cy="2744532"/>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Peter Singer’s Argument</a:t>
            </a:r>
            <a:endParaRPr lang="en-US"/>
          </a:p>
        </p:txBody>
      </p:sp>
      <p:sp>
        <p:nvSpPr>
          <p:cNvPr id="7" name="Content Placeholder 6"/>
          <p:cNvSpPr>
            <a:spLocks noGrp="1"/>
          </p:cNvSpPr>
          <p:nvPr>
            <p:ph sz="half" idx="1"/>
          </p:nvPr>
        </p:nvSpPr>
        <p:spPr>
          <a:xfrm>
            <a:off x="304800" y="1600200"/>
            <a:ext cx="4648200" cy="4525963"/>
          </a:xfrm>
        </p:spPr>
        <p:txBody>
          <a:bodyPr>
            <a:normAutofit fontScale="92500"/>
          </a:bodyPr>
          <a:lstStyle/>
          <a:p>
            <a:pPr marL="514350" indent="-514350">
              <a:spcAft>
                <a:spcPts val="1200"/>
              </a:spcAft>
              <a:buFont typeface="+mj-lt"/>
              <a:buAutoNum type="arabicPeriod"/>
            </a:pPr>
            <a:r>
              <a:rPr lang="en-US" dirty="0" smtClean="0"/>
              <a:t>Your relationship to the drowning child does not differ in any morally relevant way from your relationship to the African child.</a:t>
            </a:r>
          </a:p>
          <a:p>
            <a:pPr marL="514350" indent="-514350">
              <a:spcAft>
                <a:spcPts val="1200"/>
              </a:spcAft>
              <a:buFont typeface="+mj-lt"/>
              <a:buAutoNum type="arabicPeriod"/>
            </a:pPr>
            <a:r>
              <a:rPr lang="en-US" dirty="0" smtClean="0"/>
              <a:t>It would be morally wrong for you not to save the drowning child.</a:t>
            </a:r>
          </a:p>
          <a:p>
            <a:pPr marL="514350" indent="-514350">
              <a:spcAft>
                <a:spcPts val="1200"/>
              </a:spcAft>
              <a:buFont typeface="+mj-lt"/>
              <a:buAutoNum type="arabicPeriod"/>
            </a:pPr>
            <a:r>
              <a:rPr lang="en-US" dirty="0" smtClean="0"/>
              <a:t>Therefore, it is wrong for you not to save the African child.</a:t>
            </a:r>
            <a:endParaRPr lang="en-US" dirty="0"/>
          </a:p>
        </p:txBody>
      </p:sp>
      <p:pic>
        <p:nvPicPr>
          <p:cNvPr id="9" name="Content Placeholder 8" descr="Singer.bmp"/>
          <p:cNvPicPr>
            <a:picLocks noGrp="1" noChangeAspect="1"/>
          </p:cNvPicPr>
          <p:nvPr>
            <p:ph sz="half" idx="2"/>
          </p:nvPr>
        </p:nvPicPr>
        <p:blipFill>
          <a:blip r:embed="rId2" cstate="print"/>
          <a:srcRect l="5890" r="8834"/>
          <a:stretch>
            <a:fillRect/>
          </a:stretch>
        </p:blipFill>
        <p:spPr>
          <a:xfrm>
            <a:off x="5386960" y="1676401"/>
            <a:ext cx="2859813" cy="4114799"/>
          </a:xfrm>
        </p:spPr>
      </p:pic>
      <p:sp>
        <p:nvSpPr>
          <p:cNvPr id="6" name="TextBox 5"/>
          <p:cNvSpPr txBox="1"/>
          <p:nvPr/>
        </p:nvSpPr>
        <p:spPr>
          <a:xfrm>
            <a:off x="5410200" y="5867400"/>
            <a:ext cx="2819400" cy="381000"/>
          </a:xfrm>
          <a:prstGeom prst="rect">
            <a:avLst/>
          </a:prstGeom>
          <a:noFill/>
        </p:spPr>
        <p:txBody>
          <a:bodyPr wrap="square" rtlCol="0">
            <a:spAutoFit/>
          </a:bodyPr>
          <a:lstStyle/>
          <a:p>
            <a:pPr algn="ctr"/>
            <a:r>
              <a:rPr lang="en-US" b="1" smtClean="0"/>
              <a:t>Peter Singer (1946- )</a:t>
            </a:r>
            <a:endParaRPr lang="en-US"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Objections to Premise 1</a:t>
            </a:r>
            <a:br>
              <a:rPr lang="en-US" smtClean="0"/>
            </a:br>
            <a:endParaRPr lang="en-US"/>
          </a:p>
        </p:txBody>
      </p:sp>
      <p:sp>
        <p:nvSpPr>
          <p:cNvPr id="6" name="Content Placeholder 5"/>
          <p:cNvSpPr>
            <a:spLocks noGrp="1"/>
          </p:cNvSpPr>
          <p:nvPr>
            <p:ph type="body" idx="1"/>
          </p:nvPr>
        </p:nvSpPr>
        <p:spPr/>
        <p:txBody>
          <a:bodyPr>
            <a:normAutofit/>
          </a:bodyPr>
          <a:lstStyle/>
          <a:p>
            <a:pPr indent="0">
              <a:buNone/>
            </a:pPr>
            <a:endParaRPr lang="en-US" smtClean="0"/>
          </a:p>
          <a:p>
            <a:pPr indent="0">
              <a:buNone/>
            </a:pP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400" i="1" smtClean="0"/>
              <a:t>Your relationship to the drowning child does not differ in any morally relevant way from your relationship to the African child.</a:t>
            </a:r>
            <a:endParaRPr lang="en-US" sz="2400" i="1"/>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304800" y="1600200"/>
            <a:ext cx="4648200" cy="4525963"/>
          </a:xfrm>
        </p:spPr>
        <p:txBody>
          <a:bodyPr>
            <a:normAutofit fontScale="92500"/>
          </a:bodyPr>
          <a:lstStyle/>
          <a:p>
            <a:pPr marL="514350" indent="-514350">
              <a:spcAft>
                <a:spcPts val="1200"/>
              </a:spcAft>
              <a:buFont typeface="+mj-lt"/>
              <a:buAutoNum type="arabicPeriod"/>
            </a:pPr>
            <a:r>
              <a:rPr lang="en-US" dirty="0" smtClean="0"/>
              <a:t>Your relationship to the drowning child does not differ in any morally relevant way from your relationship to the African child.</a:t>
            </a:r>
          </a:p>
          <a:p>
            <a:pPr marL="514350" indent="-514350">
              <a:spcAft>
                <a:spcPts val="1200"/>
              </a:spcAft>
              <a:buFont typeface="+mj-lt"/>
              <a:buAutoNum type="arabicPeriod"/>
            </a:pPr>
            <a:r>
              <a:rPr lang="en-US" dirty="0" smtClean="0"/>
              <a:t>It would be morally wrong for you not to save the drowning child.</a:t>
            </a:r>
          </a:p>
          <a:p>
            <a:pPr marL="514350" indent="-514350">
              <a:spcAft>
                <a:spcPts val="1200"/>
              </a:spcAft>
              <a:buFont typeface="+mj-lt"/>
              <a:buAutoNum type="arabicPeriod"/>
            </a:pPr>
            <a:r>
              <a:rPr lang="en-US" dirty="0" smtClean="0"/>
              <a:t>Therefore, it is wrong for you not to save the African child.</a:t>
            </a:r>
            <a:endParaRPr lang="en-US" dirty="0"/>
          </a:p>
        </p:txBody>
      </p:sp>
      <p:pic>
        <p:nvPicPr>
          <p:cNvPr id="9" name="Content Placeholder 8" descr="Singer.bmp"/>
          <p:cNvPicPr>
            <a:picLocks noGrp="1" noChangeAspect="1"/>
          </p:cNvPicPr>
          <p:nvPr>
            <p:ph sz="half" idx="2"/>
          </p:nvPr>
        </p:nvPicPr>
        <p:blipFill>
          <a:blip r:embed="rId2" cstate="print"/>
          <a:srcRect l="5890" r="8834"/>
          <a:stretch>
            <a:fillRect/>
          </a:stretch>
        </p:blipFill>
        <p:spPr>
          <a:xfrm>
            <a:off x="5386960" y="1676401"/>
            <a:ext cx="2859813" cy="4114799"/>
          </a:xfrm>
        </p:spPr>
      </p:pic>
      <p:sp>
        <p:nvSpPr>
          <p:cNvPr id="6" name="TextBox 5"/>
          <p:cNvSpPr txBox="1"/>
          <p:nvPr/>
        </p:nvSpPr>
        <p:spPr>
          <a:xfrm>
            <a:off x="5410200" y="5867400"/>
            <a:ext cx="2819400" cy="381000"/>
          </a:xfrm>
          <a:prstGeom prst="rect">
            <a:avLst/>
          </a:prstGeom>
          <a:noFill/>
        </p:spPr>
        <p:txBody>
          <a:bodyPr wrap="square" rtlCol="0">
            <a:spAutoFit/>
          </a:bodyPr>
          <a:lstStyle/>
          <a:p>
            <a:pPr algn="ctr"/>
            <a:r>
              <a:rPr lang="en-US" b="1" smtClean="0"/>
              <a:t>Peter Singer (1946- )</a:t>
            </a:r>
            <a:endParaRPr lang="en-US" b="1"/>
          </a:p>
        </p:txBody>
      </p:sp>
      <p:sp>
        <p:nvSpPr>
          <p:cNvPr id="8" name="Title 7"/>
          <p:cNvSpPr>
            <a:spLocks noGrp="1"/>
          </p:cNvSpPr>
          <p:nvPr>
            <p:ph type="title"/>
          </p:nvPr>
        </p:nvSpPr>
        <p:spPr/>
        <p:txBody>
          <a:bodyPr>
            <a:normAutofit/>
          </a:bodyPr>
          <a:lstStyle/>
          <a:p>
            <a:r>
              <a:rPr lang="en-US" sz="2400" i="1" smtClean="0"/>
              <a:t>Your relationship to the drowning child does not differ in any morally relevant way from your relationship to the African child.</a:t>
            </a:r>
            <a:endParaRPr lang="en-US" sz="2400"/>
          </a:p>
        </p:txBody>
      </p:sp>
      <p:sp>
        <p:nvSpPr>
          <p:cNvPr id="10" name="Rounded Rectangle 9"/>
          <p:cNvSpPr/>
          <p:nvPr/>
        </p:nvSpPr>
        <p:spPr>
          <a:xfrm>
            <a:off x="304800" y="304800"/>
            <a:ext cx="83820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85800" y="1600200"/>
            <a:ext cx="4191000" cy="2133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65617" y="876300"/>
            <a:ext cx="594783" cy="2004483"/>
          </a:xfrm>
          <a:custGeom>
            <a:avLst/>
            <a:gdLst>
              <a:gd name="connsiteX0" fmla="*/ 226483 w 594783"/>
              <a:gd name="connsiteY0" fmla="*/ 0 h 2004483"/>
              <a:gd name="connsiteX1" fmla="*/ 61383 w 594783"/>
              <a:gd name="connsiteY1" fmla="*/ 1676400 h 2004483"/>
              <a:gd name="connsiteX2" fmla="*/ 594783 w 594783"/>
              <a:gd name="connsiteY2" fmla="*/ 1968500 h 2004483"/>
              <a:gd name="connsiteX3" fmla="*/ 594783 w 594783"/>
              <a:gd name="connsiteY3" fmla="*/ 1968500 h 2004483"/>
            </a:gdLst>
            <a:ahLst/>
            <a:cxnLst>
              <a:cxn ang="0">
                <a:pos x="connsiteX0" y="connsiteY0"/>
              </a:cxn>
              <a:cxn ang="0">
                <a:pos x="connsiteX1" y="connsiteY1"/>
              </a:cxn>
              <a:cxn ang="0">
                <a:pos x="connsiteX2" y="connsiteY2"/>
              </a:cxn>
              <a:cxn ang="0">
                <a:pos x="connsiteX3" y="connsiteY3"/>
              </a:cxn>
            </a:cxnLst>
            <a:rect l="l" t="t" r="r" b="b"/>
            <a:pathLst>
              <a:path w="594783" h="2004483">
                <a:moveTo>
                  <a:pt x="226483" y="0"/>
                </a:moveTo>
                <a:cubicBezTo>
                  <a:pt x="113241" y="674158"/>
                  <a:pt x="0" y="1348317"/>
                  <a:pt x="61383" y="1676400"/>
                </a:cubicBezTo>
                <a:cubicBezTo>
                  <a:pt x="122766" y="2004483"/>
                  <a:pt x="594783" y="1968500"/>
                  <a:pt x="594783" y="1968500"/>
                </a:cubicBezTo>
                <a:lnTo>
                  <a:pt x="594783" y="1968500"/>
                </a:ln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400" i="1" smtClean="0"/>
              <a:t>Your relationship to the drowning child does not differ in any morally relevant way from your relationship to the African child.</a:t>
            </a:r>
            <a:endParaRPr lang="en-US" sz="2400" i="1"/>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400" i="1" smtClean="0"/>
              <a:t>Your relationship to the drowning child does not differ in any morally relevant way from your relationship to the African child.</a:t>
            </a:r>
            <a:endParaRPr lang="en-US" sz="2400" i="1"/>
          </a:p>
        </p:txBody>
      </p:sp>
      <p:sp>
        <p:nvSpPr>
          <p:cNvPr id="6" name="Content Placeholder 5"/>
          <p:cNvSpPr>
            <a:spLocks noGrp="1"/>
          </p:cNvSpPr>
          <p:nvPr>
            <p:ph idx="1"/>
          </p:nvPr>
        </p:nvSpPr>
        <p:spPr>
          <a:xfrm>
            <a:off x="762000" y="1600200"/>
            <a:ext cx="7543800" cy="4525963"/>
          </a:xfrm>
        </p:spPr>
        <p:txBody>
          <a:bodyPr/>
          <a:lstStyle/>
          <a:p>
            <a:pPr indent="0">
              <a:buNone/>
            </a:pPr>
            <a:endParaRPr lang="en-US" smtClean="0"/>
          </a:p>
          <a:p>
            <a:pPr indent="0">
              <a:buNone/>
            </a:pPr>
            <a:endParaRPr lang="en-US" smtClean="0"/>
          </a:p>
          <a:p>
            <a:pPr marL="0" indent="0" algn="ctr">
              <a:buNone/>
            </a:pPr>
            <a:r>
              <a:rPr lang="en-US" smtClean="0"/>
              <a:t>“The African children are far away; the drowning child is right in front of me.”</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77500" lnSpcReduction="20000"/>
          </a:bodyPr>
          <a:lstStyle/>
          <a:p>
            <a:pPr marL="182880" indent="0">
              <a:lnSpc>
                <a:spcPct val="120000"/>
              </a:lnSpc>
              <a:spcBef>
                <a:spcPts val="600"/>
              </a:spcBef>
              <a:spcAft>
                <a:spcPts val="1200"/>
              </a:spcAft>
              <a:buNone/>
            </a:pPr>
            <a:r>
              <a:rPr lang="en-US" dirty="0" smtClean="0"/>
              <a:t>Moral philosophy asks two major questions:</a:t>
            </a:r>
          </a:p>
          <a:p>
            <a:pPr marL="182880" indent="0">
              <a:lnSpc>
                <a:spcPct val="120000"/>
              </a:lnSpc>
              <a:spcBef>
                <a:spcPts val="600"/>
              </a:spcBef>
              <a:spcAft>
                <a:spcPts val="1200"/>
              </a:spcAft>
              <a:buNone/>
            </a:pPr>
            <a:r>
              <a:rPr lang="en-US" dirty="0" smtClean="0">
                <a:solidFill>
                  <a:schemeClr val="bg1"/>
                </a:solidFill>
              </a:rPr>
              <a:t>(1) What is good for its own sake? </a:t>
            </a:r>
          </a:p>
          <a:p>
            <a:pPr marL="182880" indent="0">
              <a:lnSpc>
                <a:spcPct val="120000"/>
              </a:lnSpc>
              <a:spcBef>
                <a:spcPts val="600"/>
              </a:spcBef>
              <a:spcAft>
                <a:spcPts val="1200"/>
              </a:spcAft>
              <a:buNone/>
            </a:pPr>
            <a:r>
              <a:rPr lang="en-US" dirty="0" smtClean="0">
                <a:solidFill>
                  <a:schemeClr val="bg1"/>
                </a:solidFill>
              </a:rPr>
              <a:t>(2) What is the right thing to do in any situation?</a:t>
            </a:r>
          </a:p>
          <a:p>
            <a:pPr marL="182880" indent="0">
              <a:lnSpc>
                <a:spcPct val="120000"/>
              </a:lnSpc>
              <a:spcBef>
                <a:spcPts val="600"/>
              </a:spcBef>
              <a:spcAft>
                <a:spcPts val="1200"/>
              </a:spcAft>
              <a:buNone/>
            </a:pPr>
            <a:r>
              <a:rPr lang="en-US" dirty="0" smtClean="0">
                <a:solidFill>
                  <a:schemeClr val="bg1"/>
                </a:solidFill>
              </a:rPr>
              <a:t>According to some philosophers, there is a very close connection between these two questions. </a:t>
            </a:r>
          </a:p>
          <a:p>
            <a:pPr marL="182880" indent="0">
              <a:lnSpc>
                <a:spcPct val="120000"/>
              </a:lnSpc>
              <a:spcBef>
                <a:spcPts val="600"/>
              </a:spcBef>
              <a:spcAft>
                <a:spcPts val="1200"/>
              </a:spcAft>
              <a:buNone/>
            </a:pPr>
            <a:r>
              <a:rPr lang="en-US" dirty="0" smtClean="0">
                <a:solidFill>
                  <a:schemeClr val="bg1"/>
                </a:solidFill>
              </a:rPr>
              <a:t>These philosophers, known as “consequentialists,” say that </a:t>
            </a:r>
            <a:r>
              <a:rPr lang="en-US" b="1" dirty="0" smtClean="0">
                <a:solidFill>
                  <a:schemeClr val="bg1"/>
                </a:solidFill>
              </a:rPr>
              <a:t>the right thing to do in any situation is whatever will create the greatest net amount of that which is good for its own sake</a:t>
            </a:r>
            <a:r>
              <a:rPr lang="en-US" dirty="0" smtClean="0">
                <a:solidFill>
                  <a:schemeClr val="bg1"/>
                </a:solidFill>
              </a:rPr>
              <a:t>.</a:t>
            </a:r>
          </a:p>
          <a:p>
            <a:pPr marL="182880" indent="0">
              <a:lnSpc>
                <a:spcPct val="120000"/>
              </a:lnSpc>
              <a:spcBef>
                <a:spcPts val="600"/>
              </a:spcBef>
              <a:spcAft>
                <a:spcPts val="1200"/>
              </a:spcAft>
              <a:buNone/>
            </a:pPr>
            <a:r>
              <a:rPr lang="en-US" dirty="0" smtClean="0">
                <a:solidFill>
                  <a:schemeClr val="bg1"/>
                </a:solidFill>
              </a:rPr>
              <a:t>In other words, consequentialism is the view that the right thing to do in any situation is whatever will have the </a:t>
            </a:r>
            <a:r>
              <a:rPr lang="en-US" b="1" dirty="0" smtClean="0">
                <a:solidFill>
                  <a:schemeClr val="bg1"/>
                </a:solidFill>
              </a:rPr>
              <a:t>best consequences</a:t>
            </a:r>
            <a:r>
              <a:rPr lang="en-US" dirty="0" smtClean="0">
                <a:solidFill>
                  <a:schemeClr val="bg1"/>
                </a:solidFill>
              </a:rPr>
              <a:t>, in terms of the creation of absolute goodness or the elimination or avoidance of absolute badness.</a:t>
            </a:r>
          </a:p>
        </p:txBody>
      </p:sp>
    </p:spTree>
    <p:extLst>
      <p:ext uri="{BB962C8B-B14F-4D97-AF65-F5344CB8AC3E}">
        <p14:creationId xmlns:p14="http://schemas.microsoft.com/office/powerpoint/2010/main" val="845197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ccess-map.png"/>
          <p:cNvPicPr>
            <a:picLocks noGrp="1" noChangeAspect="1"/>
          </p:cNvPicPr>
          <p:nvPr>
            <p:ph idx="1"/>
          </p:nvPr>
        </p:nvPicPr>
        <p:blipFill>
          <a:blip r:embed="rId3" cstate="print"/>
          <a:stretch>
            <a:fillRect/>
          </a:stretch>
        </p:blipFill>
        <p:spPr>
          <a:xfrm>
            <a:off x="1" y="152401"/>
            <a:ext cx="9172190" cy="5410200"/>
          </a:xfrm>
        </p:spPr>
      </p:pic>
      <p:pic>
        <p:nvPicPr>
          <p:cNvPr id="5" name="Picture 4" descr="legend.png"/>
          <p:cNvPicPr>
            <a:picLocks noChangeAspect="1"/>
          </p:cNvPicPr>
          <p:nvPr/>
        </p:nvPicPr>
        <p:blipFill>
          <a:blip r:embed="rId4" cstate="print"/>
          <a:stretch>
            <a:fillRect/>
          </a:stretch>
        </p:blipFill>
        <p:spPr>
          <a:xfrm>
            <a:off x="1219200" y="5334000"/>
            <a:ext cx="6497448" cy="609600"/>
          </a:xfrm>
          <a:prstGeom prst="rect">
            <a:avLst/>
          </a:prstGeom>
        </p:spPr>
      </p:pic>
      <p:sp>
        <p:nvSpPr>
          <p:cNvPr id="6" name="TextBox 5"/>
          <p:cNvSpPr txBox="1"/>
          <p:nvPr/>
        </p:nvSpPr>
        <p:spPr>
          <a:xfrm>
            <a:off x="838200" y="6096000"/>
            <a:ext cx="7239000" cy="369332"/>
          </a:xfrm>
          <a:prstGeom prst="rect">
            <a:avLst/>
          </a:prstGeom>
          <a:noFill/>
        </p:spPr>
        <p:txBody>
          <a:bodyPr wrap="square" rtlCol="0">
            <a:spAutoFit/>
          </a:bodyPr>
          <a:lstStyle/>
          <a:p>
            <a:pPr algn="ctr"/>
            <a:r>
              <a:rPr lang="en-US" smtClean="0"/>
              <a:t>Travel time to major cities (in hours and days) and shipping lane density </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i="1" smtClean="0"/>
              <a:t>Your relationship to the drowning child does not differ in any morally relevant way from your relationship to the African child.</a:t>
            </a:r>
            <a:endParaRPr lang="en-US"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i="1" smtClean="0"/>
              <a:t>Your relationship to the drowning child does not differ in any morally relevant way from your relationship to the African child.</a:t>
            </a:r>
            <a:endParaRPr lang="en-US" sz="2400"/>
          </a:p>
        </p:txBody>
      </p:sp>
      <p:sp>
        <p:nvSpPr>
          <p:cNvPr id="5" name="Content Placeholder 4"/>
          <p:cNvSpPr>
            <a:spLocks noGrp="1"/>
          </p:cNvSpPr>
          <p:nvPr>
            <p:ph sz="half" idx="1"/>
          </p:nvPr>
        </p:nvSpPr>
        <p:spPr>
          <a:xfrm>
            <a:off x="228600" y="1600200"/>
            <a:ext cx="4572000" cy="4525963"/>
          </a:xfrm>
        </p:spPr>
        <p:txBody>
          <a:bodyPr/>
          <a:lstStyle/>
          <a:p>
            <a:pPr marL="182880" indent="0" algn="ctr">
              <a:buNone/>
            </a:pPr>
            <a:endParaRPr lang="en-US" smtClean="0"/>
          </a:p>
          <a:p>
            <a:pPr marL="182880" indent="0" algn="ctr">
              <a:buNone/>
            </a:pPr>
            <a:endParaRPr lang="en-US" smtClean="0"/>
          </a:p>
          <a:p>
            <a:pPr marL="182880" indent="0" algn="ctr">
              <a:buNone/>
            </a:pPr>
            <a:r>
              <a:rPr lang="en-US" smtClean="0"/>
              <a:t>“If I don’t jump into the pond, a specific child will die as a result. But no specific child will die as a result of my failing to donate.”</a:t>
            </a:r>
            <a:endParaRPr lang="en-US"/>
          </a:p>
        </p:txBody>
      </p:sp>
      <p:pic>
        <p:nvPicPr>
          <p:cNvPr id="7" name="Content Placeholder 6" descr="Silhouette-Final.jpg"/>
          <p:cNvPicPr>
            <a:picLocks noGrp="1" noChangeAspect="1"/>
          </p:cNvPicPr>
          <p:nvPr>
            <p:ph sz="half" idx="2"/>
          </p:nvPr>
        </p:nvPicPr>
        <p:blipFill>
          <a:blip r:embed="rId2" cstate="print"/>
          <a:stretch>
            <a:fillRect/>
          </a:stretch>
        </p:blipFill>
        <p:spPr>
          <a:xfrm>
            <a:off x="5029200" y="1524000"/>
            <a:ext cx="3206654" cy="4525963"/>
          </a:xfrm>
        </p:spPr>
      </p:pic>
      <p:sp>
        <p:nvSpPr>
          <p:cNvPr id="8" name="TextBox 7"/>
          <p:cNvSpPr txBox="1"/>
          <p:nvPr/>
        </p:nvSpPr>
        <p:spPr>
          <a:xfrm>
            <a:off x="6400800" y="1981200"/>
            <a:ext cx="533400" cy="1938992"/>
          </a:xfrm>
          <a:prstGeom prst="rect">
            <a:avLst/>
          </a:prstGeom>
          <a:noFill/>
        </p:spPr>
        <p:txBody>
          <a:bodyPr wrap="square" rtlCol="0">
            <a:spAutoFit/>
          </a:bodyPr>
          <a:lstStyle/>
          <a:p>
            <a:pPr algn="ctr"/>
            <a:r>
              <a:rPr lang="en-US" sz="12000" smtClean="0">
                <a:solidFill>
                  <a:schemeClr val="tx1">
                    <a:lumMod val="50000"/>
                    <a:lumOff val="50000"/>
                  </a:schemeClr>
                </a:solidFill>
                <a:latin typeface="+mj-lt"/>
              </a:rPr>
              <a:t>?</a:t>
            </a:r>
            <a:endParaRPr lang="en-US" sz="12000">
              <a:solidFill>
                <a:schemeClr val="tx1">
                  <a:lumMod val="50000"/>
                  <a:lumOff val="50000"/>
                </a:schemeClr>
              </a:solidFill>
              <a:latin typeface="+mj-l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643210"/>
            <a:ext cx="8305800" cy="5560080"/>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i="1" smtClean="0"/>
              <a:t>Your relationship to the drowning child does not differ in any morally relevant way from your relationship to the African child.</a:t>
            </a:r>
            <a:endParaRPr lang="en-US" sz="24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i="1" smtClean="0"/>
              <a:t>Your relationship to the drowning child does not differ in any morally relevant way from your relationship to the African child.</a:t>
            </a:r>
            <a:endParaRPr lang="en-US" sz="2400"/>
          </a:p>
        </p:txBody>
      </p:sp>
      <p:sp>
        <p:nvSpPr>
          <p:cNvPr id="6" name="Content Placeholder 5"/>
          <p:cNvSpPr>
            <a:spLocks noGrp="1"/>
          </p:cNvSpPr>
          <p:nvPr>
            <p:ph idx="1"/>
          </p:nvPr>
        </p:nvSpPr>
        <p:spPr>
          <a:xfrm>
            <a:off x="762000" y="1600200"/>
            <a:ext cx="7467600" cy="4525963"/>
          </a:xfrm>
        </p:spPr>
        <p:txBody>
          <a:bodyPr/>
          <a:lstStyle/>
          <a:p>
            <a:pPr indent="0">
              <a:buNone/>
            </a:pPr>
            <a:endParaRPr lang="en-US" smtClean="0"/>
          </a:p>
          <a:p>
            <a:pPr indent="0">
              <a:buNone/>
            </a:pPr>
            <a:endParaRPr lang="en-US" smtClean="0"/>
          </a:p>
          <a:p>
            <a:pPr marL="0" indent="0" algn="ctr">
              <a:buNone/>
            </a:pPr>
            <a:r>
              <a:rPr lang="en-US" smtClean="0"/>
              <a:t>“Failing to jump into the pond would demonstrate a lack of compassion. Not so failing to donate to relief efforts.”</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533400"/>
            <a:ext cx="4372853" cy="5451870"/>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i="1" smtClean="0">
                <a:solidFill>
                  <a:schemeClr val="bg1"/>
                </a:solidFill>
              </a:rPr>
              <a:t>Your relationship to the drowning child does not differ in any morally relevant way from your relationship to the African child.</a:t>
            </a:r>
            <a:endParaRPr lang="en-US" sz="240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i="1" smtClean="0">
                <a:solidFill>
                  <a:schemeClr val="bg1"/>
                </a:solidFill>
              </a:rPr>
              <a:t>Your relationship to the drowning child does not differ in any morally relevant way from your relationship to the African child.</a:t>
            </a:r>
            <a:endParaRPr lang="en-US" sz="2400">
              <a:solidFill>
                <a:schemeClr val="bg1"/>
              </a:solidFill>
            </a:endParaRPr>
          </a:p>
        </p:txBody>
      </p:sp>
      <p:pic>
        <p:nvPicPr>
          <p:cNvPr id="6" name="Content Placeholder 5" descr="scrooge1.bmp"/>
          <p:cNvPicPr>
            <a:picLocks noGrp="1" noChangeAspect="1"/>
          </p:cNvPicPr>
          <p:nvPr>
            <p:ph sz="half" idx="1"/>
          </p:nvPr>
        </p:nvPicPr>
        <p:blipFill>
          <a:blip r:embed="rId2" cstate="print"/>
          <a:srcRect t="1920" b="9600"/>
          <a:stretch>
            <a:fillRect/>
          </a:stretch>
        </p:blipFill>
        <p:spPr>
          <a:xfrm>
            <a:off x="762000" y="1600200"/>
            <a:ext cx="3023343" cy="4004575"/>
          </a:xfrm>
        </p:spPr>
      </p:pic>
      <p:sp>
        <p:nvSpPr>
          <p:cNvPr id="4" name="Content Placeholder 3"/>
          <p:cNvSpPr>
            <a:spLocks noGrp="1"/>
          </p:cNvSpPr>
          <p:nvPr>
            <p:ph sz="half" idx="2"/>
          </p:nvPr>
        </p:nvSpPr>
        <p:spPr>
          <a:xfrm>
            <a:off x="4191000" y="1676400"/>
            <a:ext cx="4495800" cy="4525963"/>
          </a:xfrm>
        </p:spPr>
        <p:txBody>
          <a:bodyPr>
            <a:normAutofit/>
          </a:bodyPr>
          <a:lstStyle/>
          <a:p>
            <a:pPr marL="0" indent="0">
              <a:buNone/>
            </a:pPr>
            <a:endParaRPr lang="en-US" smtClean="0"/>
          </a:p>
          <a:p>
            <a:pPr marL="0" indent="0">
              <a:buNone/>
            </a:pPr>
            <a:endParaRPr lang="en-US"/>
          </a:p>
          <a:p>
            <a:pPr marL="0" indent="0" algn="ctr">
              <a:buNone/>
            </a:pPr>
            <a:r>
              <a:rPr lang="en-US" smtClean="0">
                <a:solidFill>
                  <a:schemeClr val="bg1"/>
                </a:solidFill>
              </a:rPr>
              <a:t>“Saving these wretched people now just creates more misery down the road.”</a:t>
            </a:r>
          </a:p>
          <a:p>
            <a:pPr marL="0" indent="0">
              <a:buNone/>
            </a:pPr>
            <a:endParaRPr lang="en-US"/>
          </a:p>
        </p:txBody>
      </p:sp>
      <p:sp>
        <p:nvSpPr>
          <p:cNvPr id="7" name="TextBox 6"/>
          <p:cNvSpPr txBox="1"/>
          <p:nvPr/>
        </p:nvSpPr>
        <p:spPr>
          <a:xfrm>
            <a:off x="762000" y="5715000"/>
            <a:ext cx="2971800" cy="369332"/>
          </a:xfrm>
          <a:prstGeom prst="rect">
            <a:avLst/>
          </a:prstGeom>
          <a:noFill/>
        </p:spPr>
        <p:txBody>
          <a:bodyPr wrap="square" rtlCol="0">
            <a:spAutoFit/>
          </a:bodyPr>
          <a:lstStyle/>
          <a:p>
            <a:pPr algn="ctr"/>
            <a:r>
              <a:rPr lang="en-US" smtClean="0">
                <a:solidFill>
                  <a:schemeClr val="bg1"/>
                </a:solidFill>
              </a:rPr>
              <a:t>Ebenezer Scrooge</a:t>
            </a:r>
            <a:endParaRPr lang="en-US">
              <a:solidFill>
                <a:schemeClr val="bg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Content Placeholder 6" descr="gates.bmp"/>
          <p:cNvPicPr>
            <a:picLocks noGrp="1" noChangeAspect="1"/>
          </p:cNvPicPr>
          <p:nvPr>
            <p:ph idx="1"/>
          </p:nvPr>
        </p:nvPicPr>
        <p:blipFill>
          <a:blip r:embed="rId2" cstate="print"/>
          <a:stretch>
            <a:fillRect/>
          </a:stretch>
        </p:blipFill>
        <p:spPr>
          <a:xfrm>
            <a:off x="0" y="228600"/>
            <a:ext cx="9144000" cy="6096000"/>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77500" lnSpcReduction="20000"/>
          </a:bodyPr>
          <a:lstStyle/>
          <a:p>
            <a:pPr marL="182880" indent="0">
              <a:lnSpc>
                <a:spcPct val="120000"/>
              </a:lnSpc>
              <a:spcBef>
                <a:spcPts val="600"/>
              </a:spcBef>
              <a:spcAft>
                <a:spcPts val="1200"/>
              </a:spcAft>
              <a:buNone/>
            </a:pPr>
            <a:r>
              <a:rPr lang="en-US" dirty="0" smtClean="0"/>
              <a:t>Moral philosophy asks two major questions:</a:t>
            </a:r>
          </a:p>
          <a:p>
            <a:pPr marL="182880" indent="0">
              <a:lnSpc>
                <a:spcPct val="120000"/>
              </a:lnSpc>
              <a:spcBef>
                <a:spcPts val="600"/>
              </a:spcBef>
              <a:spcAft>
                <a:spcPts val="1200"/>
              </a:spcAft>
              <a:buNone/>
            </a:pPr>
            <a:r>
              <a:rPr lang="en-US" dirty="0" smtClean="0"/>
              <a:t>(1) What is good for its own sake? </a:t>
            </a:r>
          </a:p>
          <a:p>
            <a:pPr marL="182880" indent="0">
              <a:lnSpc>
                <a:spcPct val="120000"/>
              </a:lnSpc>
              <a:spcBef>
                <a:spcPts val="600"/>
              </a:spcBef>
              <a:spcAft>
                <a:spcPts val="1200"/>
              </a:spcAft>
              <a:buNone/>
            </a:pPr>
            <a:r>
              <a:rPr lang="en-US" dirty="0" smtClean="0"/>
              <a:t>(2) What is the right thing to do in any situation?</a:t>
            </a:r>
          </a:p>
          <a:p>
            <a:pPr marL="182880" indent="0">
              <a:lnSpc>
                <a:spcPct val="120000"/>
              </a:lnSpc>
              <a:spcBef>
                <a:spcPts val="600"/>
              </a:spcBef>
              <a:spcAft>
                <a:spcPts val="1200"/>
              </a:spcAft>
              <a:buNone/>
            </a:pPr>
            <a:r>
              <a:rPr lang="en-US" dirty="0" smtClean="0">
                <a:solidFill>
                  <a:schemeClr val="bg1"/>
                </a:solidFill>
              </a:rPr>
              <a:t>According to some philosophers, there is a very close connection between these two questions. </a:t>
            </a:r>
          </a:p>
          <a:p>
            <a:pPr marL="182880" indent="0">
              <a:lnSpc>
                <a:spcPct val="120000"/>
              </a:lnSpc>
              <a:spcBef>
                <a:spcPts val="600"/>
              </a:spcBef>
              <a:spcAft>
                <a:spcPts val="1200"/>
              </a:spcAft>
              <a:buNone/>
            </a:pPr>
            <a:r>
              <a:rPr lang="en-US" dirty="0" smtClean="0">
                <a:solidFill>
                  <a:schemeClr val="bg1"/>
                </a:solidFill>
              </a:rPr>
              <a:t>These philosophers, known as “consequentialists,” say that </a:t>
            </a:r>
            <a:r>
              <a:rPr lang="en-US" b="1" dirty="0" smtClean="0">
                <a:solidFill>
                  <a:schemeClr val="bg1"/>
                </a:solidFill>
              </a:rPr>
              <a:t>the right thing to do in any situation is whatever will create the greatest net amount of that which is good for its own sake</a:t>
            </a:r>
            <a:r>
              <a:rPr lang="en-US" dirty="0" smtClean="0">
                <a:solidFill>
                  <a:schemeClr val="bg1"/>
                </a:solidFill>
              </a:rPr>
              <a:t>.</a:t>
            </a:r>
          </a:p>
          <a:p>
            <a:pPr marL="182880" indent="0">
              <a:lnSpc>
                <a:spcPct val="120000"/>
              </a:lnSpc>
              <a:spcBef>
                <a:spcPts val="600"/>
              </a:spcBef>
              <a:spcAft>
                <a:spcPts val="1200"/>
              </a:spcAft>
              <a:buNone/>
            </a:pPr>
            <a:r>
              <a:rPr lang="en-US" dirty="0" smtClean="0">
                <a:solidFill>
                  <a:schemeClr val="bg1"/>
                </a:solidFill>
              </a:rPr>
              <a:t>In other words, consequentialism is the view that the right thing to do in any situation is whatever will have the </a:t>
            </a:r>
            <a:r>
              <a:rPr lang="en-US" b="1" dirty="0" smtClean="0">
                <a:solidFill>
                  <a:schemeClr val="bg1"/>
                </a:solidFill>
              </a:rPr>
              <a:t>best consequences</a:t>
            </a:r>
            <a:r>
              <a:rPr lang="en-US" dirty="0" smtClean="0">
                <a:solidFill>
                  <a:schemeClr val="bg1"/>
                </a:solidFill>
              </a:rPr>
              <a:t>, in terms of the creation of absolute goodness or the elimination or avoidance of absolute badness.</a:t>
            </a:r>
          </a:p>
        </p:txBody>
      </p:sp>
    </p:spTree>
    <p:extLst>
      <p:ext uri="{BB962C8B-B14F-4D97-AF65-F5344CB8AC3E}">
        <p14:creationId xmlns:p14="http://schemas.microsoft.com/office/powerpoint/2010/main" val="11642488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i="1" smtClean="0"/>
              <a:t>Your relationship to the drowning child does not differ in any morally relevant way from your relationship to the African child.</a:t>
            </a:r>
            <a:endParaRPr lang="en-US" sz="2400"/>
          </a:p>
        </p:txBody>
      </p:sp>
      <p:sp>
        <p:nvSpPr>
          <p:cNvPr id="6" name="Content Placeholder 5"/>
          <p:cNvSpPr>
            <a:spLocks noGrp="1"/>
          </p:cNvSpPr>
          <p:nvPr>
            <p:ph idx="1"/>
          </p:nvPr>
        </p:nvSpPr>
        <p:spPr/>
        <p:txBody>
          <a:bodyPr/>
          <a:lstStyle/>
          <a:p>
            <a:pPr indent="0">
              <a:buNone/>
            </a:pPr>
            <a:endParaRPr lang="en-US" smtClean="0"/>
          </a:p>
          <a:p>
            <a:pPr indent="0">
              <a:buNone/>
            </a:pPr>
            <a:endParaRPr lang="en-US" smtClean="0"/>
          </a:p>
          <a:p>
            <a:pPr indent="0" algn="ctr">
              <a:buNone/>
            </a:pPr>
            <a:r>
              <a:rPr lang="en-US" smtClean="0">
                <a:solidFill>
                  <a:schemeClr val="bg1"/>
                </a:solidFill>
              </a:rPr>
              <a:t>“Even if I donate everything I have, thousands of sick children will still die.”</a:t>
            </a:r>
            <a:endParaRPr lang="en-US">
              <a:solidFill>
                <a:schemeClr val="bg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i="1" smtClean="0"/>
              <a:t>Your relationship to the drowning child does not differ in any morally relevant way from your relationship to the African child.</a:t>
            </a:r>
            <a:endParaRPr lang="en-US" sz="2400"/>
          </a:p>
        </p:txBody>
      </p:sp>
      <p:sp>
        <p:nvSpPr>
          <p:cNvPr id="6" name="Content Placeholder 5"/>
          <p:cNvSpPr>
            <a:spLocks noGrp="1"/>
          </p:cNvSpPr>
          <p:nvPr>
            <p:ph idx="1"/>
          </p:nvPr>
        </p:nvSpPr>
        <p:spPr>
          <a:xfrm>
            <a:off x="762000" y="1600200"/>
            <a:ext cx="7543800" cy="4525963"/>
          </a:xfrm>
        </p:spPr>
        <p:txBody>
          <a:bodyPr/>
          <a:lstStyle/>
          <a:p>
            <a:pPr indent="0">
              <a:buNone/>
            </a:pPr>
            <a:endParaRPr lang="en-US" smtClean="0"/>
          </a:p>
          <a:p>
            <a:pPr indent="0">
              <a:buNone/>
            </a:pPr>
            <a:endParaRPr lang="en-US" smtClean="0"/>
          </a:p>
          <a:p>
            <a:pPr marL="0" indent="0" algn="ctr">
              <a:buNone/>
            </a:pPr>
            <a:r>
              <a:rPr lang="en-US" smtClean="0"/>
              <a:t>“The drowning child is a problem I can solve. But even if I donate everything I have, thousands of sick children will still die.”</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3581400" y="3276600"/>
            <a:ext cx="378481" cy="962506"/>
          </a:xfrm>
          <a:prstGeom prst="rect">
            <a:avLst/>
          </a:prstGeom>
          <a:solidFill>
            <a:schemeClr val="bg1"/>
          </a:solidFill>
        </p:spPr>
      </p:pic>
      <p:sp>
        <p:nvSpPr>
          <p:cNvPr id="7" name="Rectangle 6"/>
          <p:cNvSpPr/>
          <p:nvPr/>
        </p:nvSpPr>
        <p:spPr>
          <a:xfrm>
            <a:off x="7308990" y="694522"/>
            <a:ext cx="46678" cy="6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2057400" y="3048000"/>
            <a:ext cx="641120" cy="453525"/>
          </a:xfrm>
          <a:prstGeom prst="rect">
            <a:avLst/>
          </a:prstGeom>
          <a:noFill/>
        </p:spPr>
      </p:pic>
      <p:sp>
        <p:nvSpPr>
          <p:cNvPr id="10" name="Freeform 9"/>
          <p:cNvSpPr/>
          <p:nvPr/>
        </p:nvSpPr>
        <p:spPr>
          <a:xfrm>
            <a:off x="-10886" y="-10886"/>
            <a:ext cx="3603172" cy="6868886"/>
          </a:xfrm>
          <a:custGeom>
            <a:avLst/>
            <a:gdLst>
              <a:gd name="connsiteX0" fmla="*/ 957943 w 3603172"/>
              <a:gd name="connsiteY0" fmla="*/ 10886 h 6868886"/>
              <a:gd name="connsiteX1" fmla="*/ 957943 w 3603172"/>
              <a:gd name="connsiteY1" fmla="*/ 10886 h 6868886"/>
              <a:gd name="connsiteX2" fmla="*/ 1197429 w 3603172"/>
              <a:gd name="connsiteY2" fmla="*/ 108857 h 6868886"/>
              <a:gd name="connsiteX3" fmla="*/ 1230086 w 3603172"/>
              <a:gd name="connsiteY3" fmla="*/ 119743 h 6868886"/>
              <a:gd name="connsiteX4" fmla="*/ 1317172 w 3603172"/>
              <a:gd name="connsiteY4" fmla="*/ 217715 h 6868886"/>
              <a:gd name="connsiteX5" fmla="*/ 1436915 w 3603172"/>
              <a:gd name="connsiteY5" fmla="*/ 283029 h 6868886"/>
              <a:gd name="connsiteX6" fmla="*/ 1513115 w 3603172"/>
              <a:gd name="connsiteY6" fmla="*/ 337457 h 6868886"/>
              <a:gd name="connsiteX7" fmla="*/ 1545772 w 3603172"/>
              <a:gd name="connsiteY7" fmla="*/ 359229 h 6868886"/>
              <a:gd name="connsiteX8" fmla="*/ 1632857 w 3603172"/>
              <a:gd name="connsiteY8" fmla="*/ 381000 h 6868886"/>
              <a:gd name="connsiteX9" fmla="*/ 1730829 w 3603172"/>
              <a:gd name="connsiteY9" fmla="*/ 446315 h 6868886"/>
              <a:gd name="connsiteX10" fmla="*/ 1850572 w 3603172"/>
              <a:gd name="connsiteY10" fmla="*/ 522515 h 6868886"/>
              <a:gd name="connsiteX11" fmla="*/ 1915886 w 3603172"/>
              <a:gd name="connsiteY11" fmla="*/ 587829 h 6868886"/>
              <a:gd name="connsiteX12" fmla="*/ 1981200 w 3603172"/>
              <a:gd name="connsiteY12" fmla="*/ 653143 h 6868886"/>
              <a:gd name="connsiteX13" fmla="*/ 2057400 w 3603172"/>
              <a:gd name="connsiteY13" fmla="*/ 772886 h 6868886"/>
              <a:gd name="connsiteX14" fmla="*/ 2111829 w 3603172"/>
              <a:gd name="connsiteY14" fmla="*/ 849086 h 6868886"/>
              <a:gd name="connsiteX15" fmla="*/ 2166257 w 3603172"/>
              <a:gd name="connsiteY15" fmla="*/ 903515 h 6868886"/>
              <a:gd name="connsiteX16" fmla="*/ 2188029 w 3603172"/>
              <a:gd name="connsiteY16" fmla="*/ 947057 h 6868886"/>
              <a:gd name="connsiteX17" fmla="*/ 2264229 w 3603172"/>
              <a:gd name="connsiteY17" fmla="*/ 1055915 h 6868886"/>
              <a:gd name="connsiteX18" fmla="*/ 2307772 w 3603172"/>
              <a:gd name="connsiteY18" fmla="*/ 1110343 h 6868886"/>
              <a:gd name="connsiteX19" fmla="*/ 2329543 w 3603172"/>
              <a:gd name="connsiteY19" fmla="*/ 1153886 h 6868886"/>
              <a:gd name="connsiteX20" fmla="*/ 2340429 w 3603172"/>
              <a:gd name="connsiteY20" fmla="*/ 1197429 h 6868886"/>
              <a:gd name="connsiteX21" fmla="*/ 2405743 w 3603172"/>
              <a:gd name="connsiteY21" fmla="*/ 1262743 h 6868886"/>
              <a:gd name="connsiteX22" fmla="*/ 2449286 w 3603172"/>
              <a:gd name="connsiteY22" fmla="*/ 1371600 h 6868886"/>
              <a:gd name="connsiteX23" fmla="*/ 2471057 w 3603172"/>
              <a:gd name="connsiteY23" fmla="*/ 1393372 h 6868886"/>
              <a:gd name="connsiteX24" fmla="*/ 2492829 w 3603172"/>
              <a:gd name="connsiteY24" fmla="*/ 1458686 h 6868886"/>
              <a:gd name="connsiteX25" fmla="*/ 2558143 w 3603172"/>
              <a:gd name="connsiteY25" fmla="*/ 1578429 h 6868886"/>
              <a:gd name="connsiteX26" fmla="*/ 2579915 w 3603172"/>
              <a:gd name="connsiteY26" fmla="*/ 1643743 h 6868886"/>
              <a:gd name="connsiteX27" fmla="*/ 2612572 w 3603172"/>
              <a:gd name="connsiteY27" fmla="*/ 1719943 h 6868886"/>
              <a:gd name="connsiteX28" fmla="*/ 2623457 w 3603172"/>
              <a:gd name="connsiteY28" fmla="*/ 1763486 h 6868886"/>
              <a:gd name="connsiteX29" fmla="*/ 2732315 w 3603172"/>
              <a:gd name="connsiteY29" fmla="*/ 1937657 h 6868886"/>
              <a:gd name="connsiteX30" fmla="*/ 2830286 w 3603172"/>
              <a:gd name="connsiteY30" fmla="*/ 2035629 h 6868886"/>
              <a:gd name="connsiteX31" fmla="*/ 2862943 w 3603172"/>
              <a:gd name="connsiteY31" fmla="*/ 2100943 h 6868886"/>
              <a:gd name="connsiteX32" fmla="*/ 2884715 w 3603172"/>
              <a:gd name="connsiteY32" fmla="*/ 2133600 h 6868886"/>
              <a:gd name="connsiteX33" fmla="*/ 2928257 w 3603172"/>
              <a:gd name="connsiteY33" fmla="*/ 2231572 h 6868886"/>
              <a:gd name="connsiteX34" fmla="*/ 3015343 w 3603172"/>
              <a:gd name="connsiteY34" fmla="*/ 2362200 h 6868886"/>
              <a:gd name="connsiteX35" fmla="*/ 3091543 w 3603172"/>
              <a:gd name="connsiteY35" fmla="*/ 2460172 h 6868886"/>
              <a:gd name="connsiteX36" fmla="*/ 3102429 w 3603172"/>
              <a:gd name="connsiteY36" fmla="*/ 2492829 h 6868886"/>
              <a:gd name="connsiteX37" fmla="*/ 3124200 w 3603172"/>
              <a:gd name="connsiteY37" fmla="*/ 2579915 h 6868886"/>
              <a:gd name="connsiteX38" fmla="*/ 3189515 w 3603172"/>
              <a:gd name="connsiteY38" fmla="*/ 2754086 h 6868886"/>
              <a:gd name="connsiteX39" fmla="*/ 3211286 w 3603172"/>
              <a:gd name="connsiteY39" fmla="*/ 2917372 h 6868886"/>
              <a:gd name="connsiteX40" fmla="*/ 3233057 w 3603172"/>
              <a:gd name="connsiteY40" fmla="*/ 3015343 h 6868886"/>
              <a:gd name="connsiteX41" fmla="*/ 3265715 w 3603172"/>
              <a:gd name="connsiteY41" fmla="*/ 3788229 h 6868886"/>
              <a:gd name="connsiteX42" fmla="*/ 3309257 w 3603172"/>
              <a:gd name="connsiteY42" fmla="*/ 3973286 h 6868886"/>
              <a:gd name="connsiteX43" fmla="*/ 3320143 w 3603172"/>
              <a:gd name="connsiteY43" fmla="*/ 4136572 h 6868886"/>
              <a:gd name="connsiteX44" fmla="*/ 3331029 w 3603172"/>
              <a:gd name="connsiteY44" fmla="*/ 4191000 h 6868886"/>
              <a:gd name="connsiteX45" fmla="*/ 3341915 w 3603172"/>
              <a:gd name="connsiteY45" fmla="*/ 4256315 h 6868886"/>
              <a:gd name="connsiteX46" fmla="*/ 3352800 w 3603172"/>
              <a:gd name="connsiteY46" fmla="*/ 4539343 h 6868886"/>
              <a:gd name="connsiteX47" fmla="*/ 3374572 w 3603172"/>
              <a:gd name="connsiteY47" fmla="*/ 4593772 h 6868886"/>
              <a:gd name="connsiteX48" fmla="*/ 3407229 w 3603172"/>
              <a:gd name="connsiteY48" fmla="*/ 4735286 h 6868886"/>
              <a:gd name="connsiteX49" fmla="*/ 3418115 w 3603172"/>
              <a:gd name="connsiteY49" fmla="*/ 4778829 h 6868886"/>
              <a:gd name="connsiteX50" fmla="*/ 3439886 w 3603172"/>
              <a:gd name="connsiteY50" fmla="*/ 5268686 h 6868886"/>
              <a:gd name="connsiteX51" fmla="*/ 3450772 w 3603172"/>
              <a:gd name="connsiteY51" fmla="*/ 5410200 h 6868886"/>
              <a:gd name="connsiteX52" fmla="*/ 3461657 w 3603172"/>
              <a:gd name="connsiteY52" fmla="*/ 5442857 h 6868886"/>
              <a:gd name="connsiteX53" fmla="*/ 3516086 w 3603172"/>
              <a:gd name="connsiteY53" fmla="*/ 5627915 h 6868886"/>
              <a:gd name="connsiteX54" fmla="*/ 3526972 w 3603172"/>
              <a:gd name="connsiteY54" fmla="*/ 5693229 h 6868886"/>
              <a:gd name="connsiteX55" fmla="*/ 3559629 w 3603172"/>
              <a:gd name="connsiteY55" fmla="*/ 6052457 h 6868886"/>
              <a:gd name="connsiteX56" fmla="*/ 3559629 w 3603172"/>
              <a:gd name="connsiteY56" fmla="*/ 6302829 h 6868886"/>
              <a:gd name="connsiteX57" fmla="*/ 3581400 w 3603172"/>
              <a:gd name="connsiteY57" fmla="*/ 6346372 h 6868886"/>
              <a:gd name="connsiteX58" fmla="*/ 3592286 w 3603172"/>
              <a:gd name="connsiteY58" fmla="*/ 6705600 h 6868886"/>
              <a:gd name="connsiteX59" fmla="*/ 3603172 w 3603172"/>
              <a:gd name="connsiteY59" fmla="*/ 6858000 h 6868886"/>
              <a:gd name="connsiteX60" fmla="*/ 0 w 3603172"/>
              <a:gd name="connsiteY60" fmla="*/ 6868886 h 6868886"/>
              <a:gd name="connsiteX61" fmla="*/ 0 w 3603172"/>
              <a:gd name="connsiteY61" fmla="*/ 0 h 6868886"/>
              <a:gd name="connsiteX62" fmla="*/ 957943 w 3603172"/>
              <a:gd name="connsiteY62" fmla="*/ 10886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03172" h="6868886">
                <a:moveTo>
                  <a:pt x="957943" y="10886"/>
                </a:moveTo>
                <a:lnTo>
                  <a:pt x="957943" y="10886"/>
                </a:lnTo>
                <a:lnTo>
                  <a:pt x="1197429" y="108857"/>
                </a:lnTo>
                <a:cubicBezTo>
                  <a:pt x="1208083" y="113119"/>
                  <a:pt x="1221126" y="112575"/>
                  <a:pt x="1230086" y="119743"/>
                </a:cubicBezTo>
                <a:cubicBezTo>
                  <a:pt x="1306777" y="181097"/>
                  <a:pt x="1153550" y="135906"/>
                  <a:pt x="1317172" y="217715"/>
                </a:cubicBezTo>
                <a:cubicBezTo>
                  <a:pt x="1386881" y="252569"/>
                  <a:pt x="1346626" y="231435"/>
                  <a:pt x="1436915" y="283029"/>
                </a:cubicBezTo>
                <a:cubicBezTo>
                  <a:pt x="1473983" y="338632"/>
                  <a:pt x="1439881" y="300840"/>
                  <a:pt x="1513115" y="337457"/>
                </a:cubicBezTo>
                <a:cubicBezTo>
                  <a:pt x="1524817" y="343308"/>
                  <a:pt x="1534070" y="353378"/>
                  <a:pt x="1545772" y="359229"/>
                </a:cubicBezTo>
                <a:cubicBezTo>
                  <a:pt x="1568089" y="370388"/>
                  <a:pt x="1612152" y="376859"/>
                  <a:pt x="1632857" y="381000"/>
                </a:cubicBezTo>
                <a:cubicBezTo>
                  <a:pt x="1738465" y="423244"/>
                  <a:pt x="1639727" y="375458"/>
                  <a:pt x="1730829" y="446315"/>
                </a:cubicBezTo>
                <a:cubicBezTo>
                  <a:pt x="1768612" y="475702"/>
                  <a:pt x="1815986" y="487929"/>
                  <a:pt x="1850572" y="522515"/>
                </a:cubicBezTo>
                <a:cubicBezTo>
                  <a:pt x="1872343" y="544286"/>
                  <a:pt x="1897413" y="563197"/>
                  <a:pt x="1915886" y="587829"/>
                </a:cubicBezTo>
                <a:cubicBezTo>
                  <a:pt x="1956393" y="641838"/>
                  <a:pt x="1933447" y="621308"/>
                  <a:pt x="1981200" y="653143"/>
                </a:cubicBezTo>
                <a:cubicBezTo>
                  <a:pt x="2016146" y="711387"/>
                  <a:pt x="2015938" y="712997"/>
                  <a:pt x="2057400" y="772886"/>
                </a:cubicBezTo>
                <a:cubicBezTo>
                  <a:pt x="2075168" y="798550"/>
                  <a:pt x="2089757" y="827014"/>
                  <a:pt x="2111829" y="849086"/>
                </a:cubicBezTo>
                <a:cubicBezTo>
                  <a:pt x="2129972" y="867229"/>
                  <a:pt x="2150505" y="883262"/>
                  <a:pt x="2166257" y="903515"/>
                </a:cubicBezTo>
                <a:cubicBezTo>
                  <a:pt x="2176220" y="916324"/>
                  <a:pt x="2179254" y="933407"/>
                  <a:pt x="2188029" y="947057"/>
                </a:cubicBezTo>
                <a:cubicBezTo>
                  <a:pt x="2211981" y="984315"/>
                  <a:pt x="2236559" y="1021328"/>
                  <a:pt x="2264229" y="1055915"/>
                </a:cubicBezTo>
                <a:cubicBezTo>
                  <a:pt x="2278743" y="1074058"/>
                  <a:pt x="2294884" y="1091011"/>
                  <a:pt x="2307772" y="1110343"/>
                </a:cubicBezTo>
                <a:cubicBezTo>
                  <a:pt x="2316773" y="1123845"/>
                  <a:pt x="2323845" y="1138692"/>
                  <a:pt x="2329543" y="1153886"/>
                </a:cubicBezTo>
                <a:cubicBezTo>
                  <a:pt x="2334796" y="1167894"/>
                  <a:pt x="2331849" y="1185172"/>
                  <a:pt x="2340429" y="1197429"/>
                </a:cubicBezTo>
                <a:cubicBezTo>
                  <a:pt x="2358086" y="1222653"/>
                  <a:pt x="2383972" y="1240972"/>
                  <a:pt x="2405743" y="1262743"/>
                </a:cubicBezTo>
                <a:cubicBezTo>
                  <a:pt x="2418507" y="1301033"/>
                  <a:pt x="2428633" y="1334424"/>
                  <a:pt x="2449286" y="1371600"/>
                </a:cubicBezTo>
                <a:cubicBezTo>
                  <a:pt x="2454270" y="1380572"/>
                  <a:pt x="2463800" y="1386115"/>
                  <a:pt x="2471057" y="1393372"/>
                </a:cubicBezTo>
                <a:cubicBezTo>
                  <a:pt x="2478314" y="1415143"/>
                  <a:pt x="2484306" y="1437378"/>
                  <a:pt x="2492829" y="1458686"/>
                </a:cubicBezTo>
                <a:cubicBezTo>
                  <a:pt x="2511181" y="1504566"/>
                  <a:pt x="2536298" y="1531099"/>
                  <a:pt x="2558143" y="1578429"/>
                </a:cubicBezTo>
                <a:cubicBezTo>
                  <a:pt x="2567760" y="1599266"/>
                  <a:pt x="2571677" y="1622324"/>
                  <a:pt x="2579915" y="1643743"/>
                </a:cubicBezTo>
                <a:cubicBezTo>
                  <a:pt x="2589835" y="1669535"/>
                  <a:pt x="2603128" y="1693972"/>
                  <a:pt x="2612572" y="1719943"/>
                </a:cubicBezTo>
                <a:cubicBezTo>
                  <a:pt x="2617685" y="1734003"/>
                  <a:pt x="2618204" y="1749478"/>
                  <a:pt x="2623457" y="1763486"/>
                </a:cubicBezTo>
                <a:cubicBezTo>
                  <a:pt x="2642080" y="1813149"/>
                  <a:pt x="2721856" y="1924737"/>
                  <a:pt x="2732315" y="1937657"/>
                </a:cubicBezTo>
                <a:cubicBezTo>
                  <a:pt x="2761374" y="1973553"/>
                  <a:pt x="2801435" y="1999565"/>
                  <a:pt x="2830286" y="2035629"/>
                </a:cubicBezTo>
                <a:cubicBezTo>
                  <a:pt x="2845492" y="2054636"/>
                  <a:pt x="2851122" y="2079665"/>
                  <a:pt x="2862943" y="2100943"/>
                </a:cubicBezTo>
                <a:cubicBezTo>
                  <a:pt x="2869297" y="2112380"/>
                  <a:pt x="2878864" y="2121898"/>
                  <a:pt x="2884715" y="2133600"/>
                </a:cubicBezTo>
                <a:cubicBezTo>
                  <a:pt x="2900697" y="2165564"/>
                  <a:pt x="2912275" y="2199608"/>
                  <a:pt x="2928257" y="2231572"/>
                </a:cubicBezTo>
                <a:cubicBezTo>
                  <a:pt x="2957166" y="2289391"/>
                  <a:pt x="2977840" y="2303267"/>
                  <a:pt x="3015343" y="2362200"/>
                </a:cubicBezTo>
                <a:cubicBezTo>
                  <a:pt x="3073523" y="2453625"/>
                  <a:pt x="2986218" y="2354845"/>
                  <a:pt x="3091543" y="2460172"/>
                </a:cubicBezTo>
                <a:cubicBezTo>
                  <a:pt x="3095172" y="2471058"/>
                  <a:pt x="3099410" y="2481759"/>
                  <a:pt x="3102429" y="2492829"/>
                </a:cubicBezTo>
                <a:cubicBezTo>
                  <a:pt x="3110302" y="2521697"/>
                  <a:pt x="3114315" y="2551673"/>
                  <a:pt x="3124200" y="2579915"/>
                </a:cubicBezTo>
                <a:cubicBezTo>
                  <a:pt x="3208460" y="2820657"/>
                  <a:pt x="3159552" y="2634236"/>
                  <a:pt x="3189515" y="2754086"/>
                </a:cubicBezTo>
                <a:cubicBezTo>
                  <a:pt x="3192880" y="2781007"/>
                  <a:pt x="3205649" y="2887309"/>
                  <a:pt x="3211286" y="2917372"/>
                </a:cubicBezTo>
                <a:cubicBezTo>
                  <a:pt x="3217451" y="2950253"/>
                  <a:pt x="3225800" y="2982686"/>
                  <a:pt x="3233057" y="3015343"/>
                </a:cubicBezTo>
                <a:cubicBezTo>
                  <a:pt x="3243943" y="3272972"/>
                  <a:pt x="3206656" y="3537225"/>
                  <a:pt x="3265715" y="3788229"/>
                </a:cubicBezTo>
                <a:lnTo>
                  <a:pt x="3309257" y="3973286"/>
                </a:lnTo>
                <a:cubicBezTo>
                  <a:pt x="3312886" y="4027715"/>
                  <a:pt x="3314715" y="4082293"/>
                  <a:pt x="3320143" y="4136572"/>
                </a:cubicBezTo>
                <a:cubicBezTo>
                  <a:pt x="3321984" y="4154982"/>
                  <a:pt x="3327719" y="4172796"/>
                  <a:pt x="3331029" y="4191000"/>
                </a:cubicBezTo>
                <a:cubicBezTo>
                  <a:pt x="3334977" y="4212716"/>
                  <a:pt x="3338286" y="4234543"/>
                  <a:pt x="3341915" y="4256315"/>
                </a:cubicBezTo>
                <a:cubicBezTo>
                  <a:pt x="3345543" y="4350658"/>
                  <a:pt x="3343706" y="4445370"/>
                  <a:pt x="3352800" y="4539343"/>
                </a:cubicBezTo>
                <a:cubicBezTo>
                  <a:pt x="3354682" y="4558793"/>
                  <a:pt x="3368825" y="4575095"/>
                  <a:pt x="3374572" y="4593772"/>
                </a:cubicBezTo>
                <a:cubicBezTo>
                  <a:pt x="3395912" y="4663125"/>
                  <a:pt x="3393516" y="4673580"/>
                  <a:pt x="3407229" y="4735286"/>
                </a:cubicBezTo>
                <a:cubicBezTo>
                  <a:pt x="3410475" y="4749891"/>
                  <a:pt x="3414486" y="4764315"/>
                  <a:pt x="3418115" y="4778829"/>
                </a:cubicBezTo>
                <a:cubicBezTo>
                  <a:pt x="3425372" y="4942115"/>
                  <a:pt x="3431443" y="5105457"/>
                  <a:pt x="3439886" y="5268686"/>
                </a:cubicBezTo>
                <a:cubicBezTo>
                  <a:pt x="3442330" y="5315934"/>
                  <a:pt x="3444904" y="5363255"/>
                  <a:pt x="3450772" y="5410200"/>
                </a:cubicBezTo>
                <a:cubicBezTo>
                  <a:pt x="3452195" y="5421586"/>
                  <a:pt x="3458700" y="5431770"/>
                  <a:pt x="3461657" y="5442857"/>
                </a:cubicBezTo>
                <a:cubicBezTo>
                  <a:pt x="3506532" y="5611137"/>
                  <a:pt x="3474391" y="5523674"/>
                  <a:pt x="3516086" y="5627915"/>
                </a:cubicBezTo>
                <a:cubicBezTo>
                  <a:pt x="3519715" y="5649686"/>
                  <a:pt x="3524974" y="5671248"/>
                  <a:pt x="3526972" y="5693229"/>
                </a:cubicBezTo>
                <a:cubicBezTo>
                  <a:pt x="3562075" y="6079360"/>
                  <a:pt x="3529963" y="5874467"/>
                  <a:pt x="3559629" y="6052457"/>
                </a:cubicBezTo>
                <a:cubicBezTo>
                  <a:pt x="3546138" y="6160385"/>
                  <a:pt x="3539038" y="6172421"/>
                  <a:pt x="3559629" y="6302829"/>
                </a:cubicBezTo>
                <a:cubicBezTo>
                  <a:pt x="3562160" y="6318858"/>
                  <a:pt x="3574143" y="6331858"/>
                  <a:pt x="3581400" y="6346372"/>
                </a:cubicBezTo>
                <a:cubicBezTo>
                  <a:pt x="3585029" y="6466115"/>
                  <a:pt x="3587193" y="6585911"/>
                  <a:pt x="3592286" y="6705600"/>
                </a:cubicBezTo>
                <a:cubicBezTo>
                  <a:pt x="3594451" y="6756483"/>
                  <a:pt x="3603172" y="6858000"/>
                  <a:pt x="3603172" y="6858000"/>
                </a:cubicBezTo>
                <a:lnTo>
                  <a:pt x="0" y="6868886"/>
                </a:lnTo>
                <a:lnTo>
                  <a:pt x="0" y="0"/>
                </a:lnTo>
                <a:lnTo>
                  <a:pt x="957943" y="10886"/>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3581400"/>
            <a:ext cx="609600" cy="431228"/>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3581400" y="3276600"/>
            <a:ext cx="378481" cy="962506"/>
          </a:xfrm>
          <a:prstGeom prst="rect">
            <a:avLst/>
          </a:prstGeom>
          <a:solidFill>
            <a:schemeClr val="bg1"/>
          </a:solidFill>
        </p:spPr>
      </p:pic>
      <p:sp>
        <p:nvSpPr>
          <p:cNvPr id="7" name="Rectangle 6"/>
          <p:cNvSpPr/>
          <p:nvPr/>
        </p:nvSpPr>
        <p:spPr>
          <a:xfrm>
            <a:off x="7308990" y="694522"/>
            <a:ext cx="46678" cy="6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2057400" y="3048000"/>
            <a:ext cx="641120" cy="453525"/>
          </a:xfrm>
          <a:prstGeom prst="rect">
            <a:avLst/>
          </a:prstGeom>
          <a:noFill/>
        </p:spPr>
      </p:pic>
      <p:sp>
        <p:nvSpPr>
          <p:cNvPr id="10" name="Freeform 9"/>
          <p:cNvSpPr/>
          <p:nvPr/>
        </p:nvSpPr>
        <p:spPr>
          <a:xfrm>
            <a:off x="-10886" y="-10886"/>
            <a:ext cx="3603172" cy="6868886"/>
          </a:xfrm>
          <a:custGeom>
            <a:avLst/>
            <a:gdLst>
              <a:gd name="connsiteX0" fmla="*/ 957943 w 3603172"/>
              <a:gd name="connsiteY0" fmla="*/ 10886 h 6868886"/>
              <a:gd name="connsiteX1" fmla="*/ 957943 w 3603172"/>
              <a:gd name="connsiteY1" fmla="*/ 10886 h 6868886"/>
              <a:gd name="connsiteX2" fmla="*/ 1197429 w 3603172"/>
              <a:gd name="connsiteY2" fmla="*/ 108857 h 6868886"/>
              <a:gd name="connsiteX3" fmla="*/ 1230086 w 3603172"/>
              <a:gd name="connsiteY3" fmla="*/ 119743 h 6868886"/>
              <a:gd name="connsiteX4" fmla="*/ 1317172 w 3603172"/>
              <a:gd name="connsiteY4" fmla="*/ 217715 h 6868886"/>
              <a:gd name="connsiteX5" fmla="*/ 1436915 w 3603172"/>
              <a:gd name="connsiteY5" fmla="*/ 283029 h 6868886"/>
              <a:gd name="connsiteX6" fmla="*/ 1513115 w 3603172"/>
              <a:gd name="connsiteY6" fmla="*/ 337457 h 6868886"/>
              <a:gd name="connsiteX7" fmla="*/ 1545772 w 3603172"/>
              <a:gd name="connsiteY7" fmla="*/ 359229 h 6868886"/>
              <a:gd name="connsiteX8" fmla="*/ 1632857 w 3603172"/>
              <a:gd name="connsiteY8" fmla="*/ 381000 h 6868886"/>
              <a:gd name="connsiteX9" fmla="*/ 1730829 w 3603172"/>
              <a:gd name="connsiteY9" fmla="*/ 446315 h 6868886"/>
              <a:gd name="connsiteX10" fmla="*/ 1850572 w 3603172"/>
              <a:gd name="connsiteY10" fmla="*/ 522515 h 6868886"/>
              <a:gd name="connsiteX11" fmla="*/ 1915886 w 3603172"/>
              <a:gd name="connsiteY11" fmla="*/ 587829 h 6868886"/>
              <a:gd name="connsiteX12" fmla="*/ 1981200 w 3603172"/>
              <a:gd name="connsiteY12" fmla="*/ 653143 h 6868886"/>
              <a:gd name="connsiteX13" fmla="*/ 2057400 w 3603172"/>
              <a:gd name="connsiteY13" fmla="*/ 772886 h 6868886"/>
              <a:gd name="connsiteX14" fmla="*/ 2111829 w 3603172"/>
              <a:gd name="connsiteY14" fmla="*/ 849086 h 6868886"/>
              <a:gd name="connsiteX15" fmla="*/ 2166257 w 3603172"/>
              <a:gd name="connsiteY15" fmla="*/ 903515 h 6868886"/>
              <a:gd name="connsiteX16" fmla="*/ 2188029 w 3603172"/>
              <a:gd name="connsiteY16" fmla="*/ 947057 h 6868886"/>
              <a:gd name="connsiteX17" fmla="*/ 2264229 w 3603172"/>
              <a:gd name="connsiteY17" fmla="*/ 1055915 h 6868886"/>
              <a:gd name="connsiteX18" fmla="*/ 2307772 w 3603172"/>
              <a:gd name="connsiteY18" fmla="*/ 1110343 h 6868886"/>
              <a:gd name="connsiteX19" fmla="*/ 2329543 w 3603172"/>
              <a:gd name="connsiteY19" fmla="*/ 1153886 h 6868886"/>
              <a:gd name="connsiteX20" fmla="*/ 2340429 w 3603172"/>
              <a:gd name="connsiteY20" fmla="*/ 1197429 h 6868886"/>
              <a:gd name="connsiteX21" fmla="*/ 2405743 w 3603172"/>
              <a:gd name="connsiteY21" fmla="*/ 1262743 h 6868886"/>
              <a:gd name="connsiteX22" fmla="*/ 2449286 w 3603172"/>
              <a:gd name="connsiteY22" fmla="*/ 1371600 h 6868886"/>
              <a:gd name="connsiteX23" fmla="*/ 2471057 w 3603172"/>
              <a:gd name="connsiteY23" fmla="*/ 1393372 h 6868886"/>
              <a:gd name="connsiteX24" fmla="*/ 2492829 w 3603172"/>
              <a:gd name="connsiteY24" fmla="*/ 1458686 h 6868886"/>
              <a:gd name="connsiteX25" fmla="*/ 2558143 w 3603172"/>
              <a:gd name="connsiteY25" fmla="*/ 1578429 h 6868886"/>
              <a:gd name="connsiteX26" fmla="*/ 2579915 w 3603172"/>
              <a:gd name="connsiteY26" fmla="*/ 1643743 h 6868886"/>
              <a:gd name="connsiteX27" fmla="*/ 2612572 w 3603172"/>
              <a:gd name="connsiteY27" fmla="*/ 1719943 h 6868886"/>
              <a:gd name="connsiteX28" fmla="*/ 2623457 w 3603172"/>
              <a:gd name="connsiteY28" fmla="*/ 1763486 h 6868886"/>
              <a:gd name="connsiteX29" fmla="*/ 2732315 w 3603172"/>
              <a:gd name="connsiteY29" fmla="*/ 1937657 h 6868886"/>
              <a:gd name="connsiteX30" fmla="*/ 2830286 w 3603172"/>
              <a:gd name="connsiteY30" fmla="*/ 2035629 h 6868886"/>
              <a:gd name="connsiteX31" fmla="*/ 2862943 w 3603172"/>
              <a:gd name="connsiteY31" fmla="*/ 2100943 h 6868886"/>
              <a:gd name="connsiteX32" fmla="*/ 2884715 w 3603172"/>
              <a:gd name="connsiteY32" fmla="*/ 2133600 h 6868886"/>
              <a:gd name="connsiteX33" fmla="*/ 2928257 w 3603172"/>
              <a:gd name="connsiteY33" fmla="*/ 2231572 h 6868886"/>
              <a:gd name="connsiteX34" fmla="*/ 3015343 w 3603172"/>
              <a:gd name="connsiteY34" fmla="*/ 2362200 h 6868886"/>
              <a:gd name="connsiteX35" fmla="*/ 3091543 w 3603172"/>
              <a:gd name="connsiteY35" fmla="*/ 2460172 h 6868886"/>
              <a:gd name="connsiteX36" fmla="*/ 3102429 w 3603172"/>
              <a:gd name="connsiteY36" fmla="*/ 2492829 h 6868886"/>
              <a:gd name="connsiteX37" fmla="*/ 3124200 w 3603172"/>
              <a:gd name="connsiteY37" fmla="*/ 2579915 h 6868886"/>
              <a:gd name="connsiteX38" fmla="*/ 3189515 w 3603172"/>
              <a:gd name="connsiteY38" fmla="*/ 2754086 h 6868886"/>
              <a:gd name="connsiteX39" fmla="*/ 3211286 w 3603172"/>
              <a:gd name="connsiteY39" fmla="*/ 2917372 h 6868886"/>
              <a:gd name="connsiteX40" fmla="*/ 3233057 w 3603172"/>
              <a:gd name="connsiteY40" fmla="*/ 3015343 h 6868886"/>
              <a:gd name="connsiteX41" fmla="*/ 3265715 w 3603172"/>
              <a:gd name="connsiteY41" fmla="*/ 3788229 h 6868886"/>
              <a:gd name="connsiteX42" fmla="*/ 3309257 w 3603172"/>
              <a:gd name="connsiteY42" fmla="*/ 3973286 h 6868886"/>
              <a:gd name="connsiteX43" fmla="*/ 3320143 w 3603172"/>
              <a:gd name="connsiteY43" fmla="*/ 4136572 h 6868886"/>
              <a:gd name="connsiteX44" fmla="*/ 3331029 w 3603172"/>
              <a:gd name="connsiteY44" fmla="*/ 4191000 h 6868886"/>
              <a:gd name="connsiteX45" fmla="*/ 3341915 w 3603172"/>
              <a:gd name="connsiteY45" fmla="*/ 4256315 h 6868886"/>
              <a:gd name="connsiteX46" fmla="*/ 3352800 w 3603172"/>
              <a:gd name="connsiteY46" fmla="*/ 4539343 h 6868886"/>
              <a:gd name="connsiteX47" fmla="*/ 3374572 w 3603172"/>
              <a:gd name="connsiteY47" fmla="*/ 4593772 h 6868886"/>
              <a:gd name="connsiteX48" fmla="*/ 3407229 w 3603172"/>
              <a:gd name="connsiteY48" fmla="*/ 4735286 h 6868886"/>
              <a:gd name="connsiteX49" fmla="*/ 3418115 w 3603172"/>
              <a:gd name="connsiteY49" fmla="*/ 4778829 h 6868886"/>
              <a:gd name="connsiteX50" fmla="*/ 3439886 w 3603172"/>
              <a:gd name="connsiteY50" fmla="*/ 5268686 h 6868886"/>
              <a:gd name="connsiteX51" fmla="*/ 3450772 w 3603172"/>
              <a:gd name="connsiteY51" fmla="*/ 5410200 h 6868886"/>
              <a:gd name="connsiteX52" fmla="*/ 3461657 w 3603172"/>
              <a:gd name="connsiteY52" fmla="*/ 5442857 h 6868886"/>
              <a:gd name="connsiteX53" fmla="*/ 3516086 w 3603172"/>
              <a:gd name="connsiteY53" fmla="*/ 5627915 h 6868886"/>
              <a:gd name="connsiteX54" fmla="*/ 3526972 w 3603172"/>
              <a:gd name="connsiteY54" fmla="*/ 5693229 h 6868886"/>
              <a:gd name="connsiteX55" fmla="*/ 3559629 w 3603172"/>
              <a:gd name="connsiteY55" fmla="*/ 6052457 h 6868886"/>
              <a:gd name="connsiteX56" fmla="*/ 3559629 w 3603172"/>
              <a:gd name="connsiteY56" fmla="*/ 6302829 h 6868886"/>
              <a:gd name="connsiteX57" fmla="*/ 3581400 w 3603172"/>
              <a:gd name="connsiteY57" fmla="*/ 6346372 h 6868886"/>
              <a:gd name="connsiteX58" fmla="*/ 3592286 w 3603172"/>
              <a:gd name="connsiteY58" fmla="*/ 6705600 h 6868886"/>
              <a:gd name="connsiteX59" fmla="*/ 3603172 w 3603172"/>
              <a:gd name="connsiteY59" fmla="*/ 6858000 h 6868886"/>
              <a:gd name="connsiteX60" fmla="*/ 0 w 3603172"/>
              <a:gd name="connsiteY60" fmla="*/ 6868886 h 6868886"/>
              <a:gd name="connsiteX61" fmla="*/ 0 w 3603172"/>
              <a:gd name="connsiteY61" fmla="*/ 0 h 6868886"/>
              <a:gd name="connsiteX62" fmla="*/ 957943 w 3603172"/>
              <a:gd name="connsiteY62" fmla="*/ 10886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03172" h="6868886">
                <a:moveTo>
                  <a:pt x="957943" y="10886"/>
                </a:moveTo>
                <a:lnTo>
                  <a:pt x="957943" y="10886"/>
                </a:lnTo>
                <a:lnTo>
                  <a:pt x="1197429" y="108857"/>
                </a:lnTo>
                <a:cubicBezTo>
                  <a:pt x="1208083" y="113119"/>
                  <a:pt x="1221126" y="112575"/>
                  <a:pt x="1230086" y="119743"/>
                </a:cubicBezTo>
                <a:cubicBezTo>
                  <a:pt x="1306777" y="181097"/>
                  <a:pt x="1153550" y="135906"/>
                  <a:pt x="1317172" y="217715"/>
                </a:cubicBezTo>
                <a:cubicBezTo>
                  <a:pt x="1386881" y="252569"/>
                  <a:pt x="1346626" y="231435"/>
                  <a:pt x="1436915" y="283029"/>
                </a:cubicBezTo>
                <a:cubicBezTo>
                  <a:pt x="1473983" y="338632"/>
                  <a:pt x="1439881" y="300840"/>
                  <a:pt x="1513115" y="337457"/>
                </a:cubicBezTo>
                <a:cubicBezTo>
                  <a:pt x="1524817" y="343308"/>
                  <a:pt x="1534070" y="353378"/>
                  <a:pt x="1545772" y="359229"/>
                </a:cubicBezTo>
                <a:cubicBezTo>
                  <a:pt x="1568089" y="370388"/>
                  <a:pt x="1612152" y="376859"/>
                  <a:pt x="1632857" y="381000"/>
                </a:cubicBezTo>
                <a:cubicBezTo>
                  <a:pt x="1738465" y="423244"/>
                  <a:pt x="1639727" y="375458"/>
                  <a:pt x="1730829" y="446315"/>
                </a:cubicBezTo>
                <a:cubicBezTo>
                  <a:pt x="1768612" y="475702"/>
                  <a:pt x="1815986" y="487929"/>
                  <a:pt x="1850572" y="522515"/>
                </a:cubicBezTo>
                <a:cubicBezTo>
                  <a:pt x="1872343" y="544286"/>
                  <a:pt x="1897413" y="563197"/>
                  <a:pt x="1915886" y="587829"/>
                </a:cubicBezTo>
                <a:cubicBezTo>
                  <a:pt x="1956393" y="641838"/>
                  <a:pt x="1933447" y="621308"/>
                  <a:pt x="1981200" y="653143"/>
                </a:cubicBezTo>
                <a:cubicBezTo>
                  <a:pt x="2016146" y="711387"/>
                  <a:pt x="2015938" y="712997"/>
                  <a:pt x="2057400" y="772886"/>
                </a:cubicBezTo>
                <a:cubicBezTo>
                  <a:pt x="2075168" y="798550"/>
                  <a:pt x="2089757" y="827014"/>
                  <a:pt x="2111829" y="849086"/>
                </a:cubicBezTo>
                <a:cubicBezTo>
                  <a:pt x="2129972" y="867229"/>
                  <a:pt x="2150505" y="883262"/>
                  <a:pt x="2166257" y="903515"/>
                </a:cubicBezTo>
                <a:cubicBezTo>
                  <a:pt x="2176220" y="916324"/>
                  <a:pt x="2179254" y="933407"/>
                  <a:pt x="2188029" y="947057"/>
                </a:cubicBezTo>
                <a:cubicBezTo>
                  <a:pt x="2211981" y="984315"/>
                  <a:pt x="2236559" y="1021328"/>
                  <a:pt x="2264229" y="1055915"/>
                </a:cubicBezTo>
                <a:cubicBezTo>
                  <a:pt x="2278743" y="1074058"/>
                  <a:pt x="2294884" y="1091011"/>
                  <a:pt x="2307772" y="1110343"/>
                </a:cubicBezTo>
                <a:cubicBezTo>
                  <a:pt x="2316773" y="1123845"/>
                  <a:pt x="2323845" y="1138692"/>
                  <a:pt x="2329543" y="1153886"/>
                </a:cubicBezTo>
                <a:cubicBezTo>
                  <a:pt x="2334796" y="1167894"/>
                  <a:pt x="2331849" y="1185172"/>
                  <a:pt x="2340429" y="1197429"/>
                </a:cubicBezTo>
                <a:cubicBezTo>
                  <a:pt x="2358086" y="1222653"/>
                  <a:pt x="2383972" y="1240972"/>
                  <a:pt x="2405743" y="1262743"/>
                </a:cubicBezTo>
                <a:cubicBezTo>
                  <a:pt x="2418507" y="1301033"/>
                  <a:pt x="2428633" y="1334424"/>
                  <a:pt x="2449286" y="1371600"/>
                </a:cubicBezTo>
                <a:cubicBezTo>
                  <a:pt x="2454270" y="1380572"/>
                  <a:pt x="2463800" y="1386115"/>
                  <a:pt x="2471057" y="1393372"/>
                </a:cubicBezTo>
                <a:cubicBezTo>
                  <a:pt x="2478314" y="1415143"/>
                  <a:pt x="2484306" y="1437378"/>
                  <a:pt x="2492829" y="1458686"/>
                </a:cubicBezTo>
                <a:cubicBezTo>
                  <a:pt x="2511181" y="1504566"/>
                  <a:pt x="2536298" y="1531099"/>
                  <a:pt x="2558143" y="1578429"/>
                </a:cubicBezTo>
                <a:cubicBezTo>
                  <a:pt x="2567760" y="1599266"/>
                  <a:pt x="2571677" y="1622324"/>
                  <a:pt x="2579915" y="1643743"/>
                </a:cubicBezTo>
                <a:cubicBezTo>
                  <a:pt x="2589835" y="1669535"/>
                  <a:pt x="2603128" y="1693972"/>
                  <a:pt x="2612572" y="1719943"/>
                </a:cubicBezTo>
                <a:cubicBezTo>
                  <a:pt x="2617685" y="1734003"/>
                  <a:pt x="2618204" y="1749478"/>
                  <a:pt x="2623457" y="1763486"/>
                </a:cubicBezTo>
                <a:cubicBezTo>
                  <a:pt x="2642080" y="1813149"/>
                  <a:pt x="2721856" y="1924737"/>
                  <a:pt x="2732315" y="1937657"/>
                </a:cubicBezTo>
                <a:cubicBezTo>
                  <a:pt x="2761374" y="1973553"/>
                  <a:pt x="2801435" y="1999565"/>
                  <a:pt x="2830286" y="2035629"/>
                </a:cubicBezTo>
                <a:cubicBezTo>
                  <a:pt x="2845492" y="2054636"/>
                  <a:pt x="2851122" y="2079665"/>
                  <a:pt x="2862943" y="2100943"/>
                </a:cubicBezTo>
                <a:cubicBezTo>
                  <a:pt x="2869297" y="2112380"/>
                  <a:pt x="2878864" y="2121898"/>
                  <a:pt x="2884715" y="2133600"/>
                </a:cubicBezTo>
                <a:cubicBezTo>
                  <a:pt x="2900697" y="2165564"/>
                  <a:pt x="2912275" y="2199608"/>
                  <a:pt x="2928257" y="2231572"/>
                </a:cubicBezTo>
                <a:cubicBezTo>
                  <a:pt x="2957166" y="2289391"/>
                  <a:pt x="2977840" y="2303267"/>
                  <a:pt x="3015343" y="2362200"/>
                </a:cubicBezTo>
                <a:cubicBezTo>
                  <a:pt x="3073523" y="2453625"/>
                  <a:pt x="2986218" y="2354845"/>
                  <a:pt x="3091543" y="2460172"/>
                </a:cubicBezTo>
                <a:cubicBezTo>
                  <a:pt x="3095172" y="2471058"/>
                  <a:pt x="3099410" y="2481759"/>
                  <a:pt x="3102429" y="2492829"/>
                </a:cubicBezTo>
                <a:cubicBezTo>
                  <a:pt x="3110302" y="2521697"/>
                  <a:pt x="3114315" y="2551673"/>
                  <a:pt x="3124200" y="2579915"/>
                </a:cubicBezTo>
                <a:cubicBezTo>
                  <a:pt x="3208460" y="2820657"/>
                  <a:pt x="3159552" y="2634236"/>
                  <a:pt x="3189515" y="2754086"/>
                </a:cubicBezTo>
                <a:cubicBezTo>
                  <a:pt x="3192880" y="2781007"/>
                  <a:pt x="3205649" y="2887309"/>
                  <a:pt x="3211286" y="2917372"/>
                </a:cubicBezTo>
                <a:cubicBezTo>
                  <a:pt x="3217451" y="2950253"/>
                  <a:pt x="3225800" y="2982686"/>
                  <a:pt x="3233057" y="3015343"/>
                </a:cubicBezTo>
                <a:cubicBezTo>
                  <a:pt x="3243943" y="3272972"/>
                  <a:pt x="3206656" y="3537225"/>
                  <a:pt x="3265715" y="3788229"/>
                </a:cubicBezTo>
                <a:lnTo>
                  <a:pt x="3309257" y="3973286"/>
                </a:lnTo>
                <a:cubicBezTo>
                  <a:pt x="3312886" y="4027715"/>
                  <a:pt x="3314715" y="4082293"/>
                  <a:pt x="3320143" y="4136572"/>
                </a:cubicBezTo>
                <a:cubicBezTo>
                  <a:pt x="3321984" y="4154982"/>
                  <a:pt x="3327719" y="4172796"/>
                  <a:pt x="3331029" y="4191000"/>
                </a:cubicBezTo>
                <a:cubicBezTo>
                  <a:pt x="3334977" y="4212716"/>
                  <a:pt x="3338286" y="4234543"/>
                  <a:pt x="3341915" y="4256315"/>
                </a:cubicBezTo>
                <a:cubicBezTo>
                  <a:pt x="3345543" y="4350658"/>
                  <a:pt x="3343706" y="4445370"/>
                  <a:pt x="3352800" y="4539343"/>
                </a:cubicBezTo>
                <a:cubicBezTo>
                  <a:pt x="3354682" y="4558793"/>
                  <a:pt x="3368825" y="4575095"/>
                  <a:pt x="3374572" y="4593772"/>
                </a:cubicBezTo>
                <a:cubicBezTo>
                  <a:pt x="3395912" y="4663125"/>
                  <a:pt x="3393516" y="4673580"/>
                  <a:pt x="3407229" y="4735286"/>
                </a:cubicBezTo>
                <a:cubicBezTo>
                  <a:pt x="3410475" y="4749891"/>
                  <a:pt x="3414486" y="4764315"/>
                  <a:pt x="3418115" y="4778829"/>
                </a:cubicBezTo>
                <a:cubicBezTo>
                  <a:pt x="3425372" y="4942115"/>
                  <a:pt x="3431443" y="5105457"/>
                  <a:pt x="3439886" y="5268686"/>
                </a:cubicBezTo>
                <a:cubicBezTo>
                  <a:pt x="3442330" y="5315934"/>
                  <a:pt x="3444904" y="5363255"/>
                  <a:pt x="3450772" y="5410200"/>
                </a:cubicBezTo>
                <a:cubicBezTo>
                  <a:pt x="3452195" y="5421586"/>
                  <a:pt x="3458700" y="5431770"/>
                  <a:pt x="3461657" y="5442857"/>
                </a:cubicBezTo>
                <a:cubicBezTo>
                  <a:pt x="3506532" y="5611137"/>
                  <a:pt x="3474391" y="5523674"/>
                  <a:pt x="3516086" y="5627915"/>
                </a:cubicBezTo>
                <a:cubicBezTo>
                  <a:pt x="3519715" y="5649686"/>
                  <a:pt x="3524974" y="5671248"/>
                  <a:pt x="3526972" y="5693229"/>
                </a:cubicBezTo>
                <a:cubicBezTo>
                  <a:pt x="3562075" y="6079360"/>
                  <a:pt x="3529963" y="5874467"/>
                  <a:pt x="3559629" y="6052457"/>
                </a:cubicBezTo>
                <a:cubicBezTo>
                  <a:pt x="3546138" y="6160385"/>
                  <a:pt x="3539038" y="6172421"/>
                  <a:pt x="3559629" y="6302829"/>
                </a:cubicBezTo>
                <a:cubicBezTo>
                  <a:pt x="3562160" y="6318858"/>
                  <a:pt x="3574143" y="6331858"/>
                  <a:pt x="3581400" y="6346372"/>
                </a:cubicBezTo>
                <a:cubicBezTo>
                  <a:pt x="3585029" y="6466115"/>
                  <a:pt x="3587193" y="6585911"/>
                  <a:pt x="3592286" y="6705600"/>
                </a:cubicBezTo>
                <a:cubicBezTo>
                  <a:pt x="3594451" y="6756483"/>
                  <a:pt x="3603172" y="6858000"/>
                  <a:pt x="3603172" y="6858000"/>
                </a:cubicBezTo>
                <a:lnTo>
                  <a:pt x="0" y="6868886"/>
                </a:lnTo>
                <a:lnTo>
                  <a:pt x="0" y="0"/>
                </a:lnTo>
                <a:lnTo>
                  <a:pt x="957943" y="10886"/>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3581400"/>
            <a:ext cx="609600" cy="431228"/>
          </a:xfrm>
          <a:prstGeom prst="rect">
            <a:avLst/>
          </a:prstGeom>
          <a:noFill/>
        </p:spPr>
      </p:pic>
      <p:pic>
        <p:nvPicPr>
          <p:cNvPr id="9"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609600" y="4800600"/>
            <a:ext cx="609600" cy="431228"/>
          </a:xfrm>
          <a:prstGeom prst="rect">
            <a:avLst/>
          </a:prstGeom>
          <a:noFill/>
        </p:spPr>
      </p:pic>
      <p:pic>
        <p:nvPicPr>
          <p:cNvPr id="12"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2590800"/>
            <a:ext cx="609600" cy="431228"/>
          </a:xfrm>
          <a:prstGeom prst="rect">
            <a:avLst/>
          </a:prstGeom>
          <a:noFill/>
        </p:spPr>
      </p:pic>
      <p:pic>
        <p:nvPicPr>
          <p:cNvPr id="13"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152400" y="4419600"/>
            <a:ext cx="609600" cy="431228"/>
          </a:xfrm>
          <a:prstGeom prst="rect">
            <a:avLst/>
          </a:prstGeom>
          <a:noFill/>
        </p:spPr>
      </p:pic>
      <p:pic>
        <p:nvPicPr>
          <p:cNvPr id="14"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1219200"/>
            <a:ext cx="609600" cy="431228"/>
          </a:xfrm>
          <a:prstGeom prst="rect">
            <a:avLst/>
          </a:prstGeom>
          <a:noFill/>
        </p:spPr>
      </p:pic>
      <p:pic>
        <p:nvPicPr>
          <p:cNvPr id="15"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5867400"/>
            <a:ext cx="609600" cy="431228"/>
          </a:xfrm>
          <a:prstGeom prst="rect">
            <a:avLst/>
          </a:prstGeom>
          <a:noFill/>
        </p:spPr>
      </p:pic>
      <p:pic>
        <p:nvPicPr>
          <p:cNvPr id="16"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1905000" y="6642386"/>
            <a:ext cx="609600" cy="431228"/>
          </a:xfrm>
          <a:prstGeom prst="rect">
            <a:avLst/>
          </a:prstGeom>
          <a:noFill/>
        </p:spPr>
      </p:pic>
      <p:pic>
        <p:nvPicPr>
          <p:cNvPr id="17"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457200" y="152400"/>
            <a:ext cx="609600" cy="431228"/>
          </a:xfrm>
          <a:prstGeom prst="rect">
            <a:avLst/>
          </a:prstGeom>
          <a:noFill/>
        </p:spPr>
      </p:pic>
      <p:pic>
        <p:nvPicPr>
          <p:cNvPr id="18"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838200" y="5867400"/>
            <a:ext cx="609600" cy="431228"/>
          </a:xfrm>
          <a:prstGeom prst="rect">
            <a:avLst/>
          </a:prstGeom>
          <a:noFill/>
        </p:spPr>
      </p:pic>
      <p:pic>
        <p:nvPicPr>
          <p:cNvPr id="19"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1752600"/>
            <a:ext cx="609600" cy="431228"/>
          </a:xfrm>
          <a:prstGeom prst="rect">
            <a:avLst/>
          </a:prstGeom>
          <a:noFill/>
        </p:spPr>
      </p:pic>
      <p:pic>
        <p:nvPicPr>
          <p:cNvPr id="20"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457200" y="1828800"/>
            <a:ext cx="609600" cy="431228"/>
          </a:xfrm>
          <a:prstGeom prst="rect">
            <a:avLst/>
          </a:prstGeom>
          <a:noFill/>
        </p:spPr>
      </p:pic>
      <p:pic>
        <p:nvPicPr>
          <p:cNvPr id="21"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685800" y="4114800"/>
            <a:ext cx="609600" cy="431228"/>
          </a:xfrm>
          <a:prstGeom prst="rect">
            <a:avLst/>
          </a:prstGeom>
          <a:noFill/>
        </p:spPr>
      </p:pic>
      <p:pic>
        <p:nvPicPr>
          <p:cNvPr id="22"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3048000"/>
            <a:ext cx="609600" cy="431228"/>
          </a:xfrm>
          <a:prstGeom prst="rect">
            <a:avLst/>
          </a:prstGeom>
          <a:noFill/>
        </p:spPr>
      </p:pic>
      <p:pic>
        <p:nvPicPr>
          <p:cNvPr id="23"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152400" y="609600"/>
            <a:ext cx="609600" cy="431228"/>
          </a:xfrm>
          <a:prstGeom prst="rect">
            <a:avLst/>
          </a:prstGeom>
          <a:noFill/>
        </p:spPr>
      </p:pic>
      <p:pic>
        <p:nvPicPr>
          <p:cNvPr id="24"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0" y="5334000"/>
            <a:ext cx="609600" cy="431228"/>
          </a:xfrm>
          <a:prstGeom prst="rect">
            <a:avLst/>
          </a:prstGeom>
          <a:noFill/>
        </p:spPr>
      </p:pic>
      <p:pic>
        <p:nvPicPr>
          <p:cNvPr id="25"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228600" y="6248400"/>
            <a:ext cx="609600" cy="431228"/>
          </a:xfrm>
          <a:prstGeom prst="rect">
            <a:avLst/>
          </a:prstGeom>
          <a:noFill/>
        </p:spPr>
      </p:pic>
      <p:pic>
        <p:nvPicPr>
          <p:cNvPr id="26"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0"/>
            <a:ext cx="609600" cy="431228"/>
          </a:xfrm>
          <a:prstGeom prst="rect">
            <a:avLst/>
          </a:prstGeom>
          <a:noFill/>
        </p:spPr>
      </p:pic>
      <p:pic>
        <p:nvPicPr>
          <p:cNvPr id="27"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838200" y="6642386"/>
            <a:ext cx="609600" cy="431228"/>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371600" y="1600200"/>
            <a:ext cx="6324600" cy="4525963"/>
          </a:xfrm>
        </p:spPr>
        <p:txBody>
          <a:bodyPr/>
          <a:lstStyle/>
          <a:p>
            <a:pPr indent="0">
              <a:buNone/>
            </a:pPr>
            <a:endParaRPr lang="en-US" smtClean="0"/>
          </a:p>
          <a:p>
            <a:pPr indent="0">
              <a:buNone/>
            </a:pPr>
            <a:endParaRPr lang="en-US" smtClean="0"/>
          </a:p>
        </p:txBody>
      </p:sp>
      <p:sp>
        <p:nvSpPr>
          <p:cNvPr id="4" name="Title 4"/>
          <p:cNvSpPr>
            <a:spLocks noGrp="1"/>
          </p:cNvSpPr>
          <p:nvPr>
            <p:ph type="title"/>
          </p:nvPr>
        </p:nvSpPr>
        <p:spPr/>
        <p:txBody>
          <a:bodyPr>
            <a:normAutofit/>
          </a:bodyPr>
          <a:lstStyle/>
          <a:p>
            <a:r>
              <a:rPr lang="en-US" sz="2400" i="1" smtClean="0"/>
              <a:t>Your relationship to the drowning child does not differ in any morally relevant way from your relationship to the African child.</a:t>
            </a:r>
            <a:endParaRPr lang="en-US" sz="240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371600" y="1600200"/>
            <a:ext cx="6324600" cy="4525963"/>
          </a:xfrm>
        </p:spPr>
        <p:txBody>
          <a:bodyPr/>
          <a:lstStyle/>
          <a:p>
            <a:pPr indent="0">
              <a:buNone/>
            </a:pPr>
            <a:endParaRPr lang="en-US" smtClean="0"/>
          </a:p>
          <a:p>
            <a:pPr indent="0">
              <a:buNone/>
            </a:pPr>
            <a:endParaRPr lang="en-US" smtClean="0"/>
          </a:p>
          <a:p>
            <a:pPr marL="0" indent="0" algn="ctr">
              <a:buNone/>
            </a:pPr>
            <a:r>
              <a:rPr lang="en-US" smtClean="0"/>
              <a:t>“Since many others are also in a position to help, my personal obligation to do so is small.”</a:t>
            </a:r>
            <a:endParaRPr lang="en-US"/>
          </a:p>
        </p:txBody>
      </p:sp>
      <p:sp>
        <p:nvSpPr>
          <p:cNvPr id="4" name="Title 4"/>
          <p:cNvSpPr>
            <a:spLocks noGrp="1"/>
          </p:cNvSpPr>
          <p:nvPr>
            <p:ph type="title"/>
          </p:nvPr>
        </p:nvSpPr>
        <p:spPr/>
        <p:txBody>
          <a:bodyPr>
            <a:normAutofit/>
          </a:bodyPr>
          <a:lstStyle/>
          <a:p>
            <a:r>
              <a:rPr lang="en-US" sz="2400" i="1" smtClean="0"/>
              <a:t>Your relationship to the drowning child does not differ in any morally relevant way from your relationship to the African child.</a:t>
            </a:r>
            <a:endParaRPr lang="en-US" sz="24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3581400" y="3276600"/>
            <a:ext cx="378481" cy="962506"/>
          </a:xfrm>
          <a:prstGeom prst="rect">
            <a:avLst/>
          </a:prstGeom>
          <a:solidFill>
            <a:schemeClr val="bg1"/>
          </a:solidFill>
        </p:spPr>
      </p:pic>
      <p:sp>
        <p:nvSpPr>
          <p:cNvPr id="7" name="Rectangle 6"/>
          <p:cNvSpPr/>
          <p:nvPr/>
        </p:nvSpPr>
        <p:spPr>
          <a:xfrm>
            <a:off x="7308990" y="694522"/>
            <a:ext cx="46678" cy="6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2057400" y="3048000"/>
            <a:ext cx="641120" cy="453525"/>
          </a:xfrm>
          <a:prstGeom prst="rect">
            <a:avLst/>
          </a:prstGeom>
          <a:noFill/>
        </p:spPr>
      </p:pic>
      <p:sp>
        <p:nvSpPr>
          <p:cNvPr id="10" name="Freeform 9"/>
          <p:cNvSpPr/>
          <p:nvPr/>
        </p:nvSpPr>
        <p:spPr>
          <a:xfrm>
            <a:off x="-10886" y="-10886"/>
            <a:ext cx="3603172" cy="6868886"/>
          </a:xfrm>
          <a:custGeom>
            <a:avLst/>
            <a:gdLst>
              <a:gd name="connsiteX0" fmla="*/ 957943 w 3603172"/>
              <a:gd name="connsiteY0" fmla="*/ 10886 h 6868886"/>
              <a:gd name="connsiteX1" fmla="*/ 957943 w 3603172"/>
              <a:gd name="connsiteY1" fmla="*/ 10886 h 6868886"/>
              <a:gd name="connsiteX2" fmla="*/ 1197429 w 3603172"/>
              <a:gd name="connsiteY2" fmla="*/ 108857 h 6868886"/>
              <a:gd name="connsiteX3" fmla="*/ 1230086 w 3603172"/>
              <a:gd name="connsiteY3" fmla="*/ 119743 h 6868886"/>
              <a:gd name="connsiteX4" fmla="*/ 1317172 w 3603172"/>
              <a:gd name="connsiteY4" fmla="*/ 217715 h 6868886"/>
              <a:gd name="connsiteX5" fmla="*/ 1436915 w 3603172"/>
              <a:gd name="connsiteY5" fmla="*/ 283029 h 6868886"/>
              <a:gd name="connsiteX6" fmla="*/ 1513115 w 3603172"/>
              <a:gd name="connsiteY6" fmla="*/ 337457 h 6868886"/>
              <a:gd name="connsiteX7" fmla="*/ 1545772 w 3603172"/>
              <a:gd name="connsiteY7" fmla="*/ 359229 h 6868886"/>
              <a:gd name="connsiteX8" fmla="*/ 1632857 w 3603172"/>
              <a:gd name="connsiteY8" fmla="*/ 381000 h 6868886"/>
              <a:gd name="connsiteX9" fmla="*/ 1730829 w 3603172"/>
              <a:gd name="connsiteY9" fmla="*/ 446315 h 6868886"/>
              <a:gd name="connsiteX10" fmla="*/ 1850572 w 3603172"/>
              <a:gd name="connsiteY10" fmla="*/ 522515 h 6868886"/>
              <a:gd name="connsiteX11" fmla="*/ 1915886 w 3603172"/>
              <a:gd name="connsiteY11" fmla="*/ 587829 h 6868886"/>
              <a:gd name="connsiteX12" fmla="*/ 1981200 w 3603172"/>
              <a:gd name="connsiteY12" fmla="*/ 653143 h 6868886"/>
              <a:gd name="connsiteX13" fmla="*/ 2057400 w 3603172"/>
              <a:gd name="connsiteY13" fmla="*/ 772886 h 6868886"/>
              <a:gd name="connsiteX14" fmla="*/ 2111829 w 3603172"/>
              <a:gd name="connsiteY14" fmla="*/ 849086 h 6868886"/>
              <a:gd name="connsiteX15" fmla="*/ 2166257 w 3603172"/>
              <a:gd name="connsiteY15" fmla="*/ 903515 h 6868886"/>
              <a:gd name="connsiteX16" fmla="*/ 2188029 w 3603172"/>
              <a:gd name="connsiteY16" fmla="*/ 947057 h 6868886"/>
              <a:gd name="connsiteX17" fmla="*/ 2264229 w 3603172"/>
              <a:gd name="connsiteY17" fmla="*/ 1055915 h 6868886"/>
              <a:gd name="connsiteX18" fmla="*/ 2307772 w 3603172"/>
              <a:gd name="connsiteY18" fmla="*/ 1110343 h 6868886"/>
              <a:gd name="connsiteX19" fmla="*/ 2329543 w 3603172"/>
              <a:gd name="connsiteY19" fmla="*/ 1153886 h 6868886"/>
              <a:gd name="connsiteX20" fmla="*/ 2340429 w 3603172"/>
              <a:gd name="connsiteY20" fmla="*/ 1197429 h 6868886"/>
              <a:gd name="connsiteX21" fmla="*/ 2405743 w 3603172"/>
              <a:gd name="connsiteY21" fmla="*/ 1262743 h 6868886"/>
              <a:gd name="connsiteX22" fmla="*/ 2449286 w 3603172"/>
              <a:gd name="connsiteY22" fmla="*/ 1371600 h 6868886"/>
              <a:gd name="connsiteX23" fmla="*/ 2471057 w 3603172"/>
              <a:gd name="connsiteY23" fmla="*/ 1393372 h 6868886"/>
              <a:gd name="connsiteX24" fmla="*/ 2492829 w 3603172"/>
              <a:gd name="connsiteY24" fmla="*/ 1458686 h 6868886"/>
              <a:gd name="connsiteX25" fmla="*/ 2558143 w 3603172"/>
              <a:gd name="connsiteY25" fmla="*/ 1578429 h 6868886"/>
              <a:gd name="connsiteX26" fmla="*/ 2579915 w 3603172"/>
              <a:gd name="connsiteY26" fmla="*/ 1643743 h 6868886"/>
              <a:gd name="connsiteX27" fmla="*/ 2612572 w 3603172"/>
              <a:gd name="connsiteY27" fmla="*/ 1719943 h 6868886"/>
              <a:gd name="connsiteX28" fmla="*/ 2623457 w 3603172"/>
              <a:gd name="connsiteY28" fmla="*/ 1763486 h 6868886"/>
              <a:gd name="connsiteX29" fmla="*/ 2732315 w 3603172"/>
              <a:gd name="connsiteY29" fmla="*/ 1937657 h 6868886"/>
              <a:gd name="connsiteX30" fmla="*/ 2830286 w 3603172"/>
              <a:gd name="connsiteY30" fmla="*/ 2035629 h 6868886"/>
              <a:gd name="connsiteX31" fmla="*/ 2862943 w 3603172"/>
              <a:gd name="connsiteY31" fmla="*/ 2100943 h 6868886"/>
              <a:gd name="connsiteX32" fmla="*/ 2884715 w 3603172"/>
              <a:gd name="connsiteY32" fmla="*/ 2133600 h 6868886"/>
              <a:gd name="connsiteX33" fmla="*/ 2928257 w 3603172"/>
              <a:gd name="connsiteY33" fmla="*/ 2231572 h 6868886"/>
              <a:gd name="connsiteX34" fmla="*/ 3015343 w 3603172"/>
              <a:gd name="connsiteY34" fmla="*/ 2362200 h 6868886"/>
              <a:gd name="connsiteX35" fmla="*/ 3091543 w 3603172"/>
              <a:gd name="connsiteY35" fmla="*/ 2460172 h 6868886"/>
              <a:gd name="connsiteX36" fmla="*/ 3102429 w 3603172"/>
              <a:gd name="connsiteY36" fmla="*/ 2492829 h 6868886"/>
              <a:gd name="connsiteX37" fmla="*/ 3124200 w 3603172"/>
              <a:gd name="connsiteY37" fmla="*/ 2579915 h 6868886"/>
              <a:gd name="connsiteX38" fmla="*/ 3189515 w 3603172"/>
              <a:gd name="connsiteY38" fmla="*/ 2754086 h 6868886"/>
              <a:gd name="connsiteX39" fmla="*/ 3211286 w 3603172"/>
              <a:gd name="connsiteY39" fmla="*/ 2917372 h 6868886"/>
              <a:gd name="connsiteX40" fmla="*/ 3233057 w 3603172"/>
              <a:gd name="connsiteY40" fmla="*/ 3015343 h 6868886"/>
              <a:gd name="connsiteX41" fmla="*/ 3265715 w 3603172"/>
              <a:gd name="connsiteY41" fmla="*/ 3788229 h 6868886"/>
              <a:gd name="connsiteX42" fmla="*/ 3309257 w 3603172"/>
              <a:gd name="connsiteY42" fmla="*/ 3973286 h 6868886"/>
              <a:gd name="connsiteX43" fmla="*/ 3320143 w 3603172"/>
              <a:gd name="connsiteY43" fmla="*/ 4136572 h 6868886"/>
              <a:gd name="connsiteX44" fmla="*/ 3331029 w 3603172"/>
              <a:gd name="connsiteY44" fmla="*/ 4191000 h 6868886"/>
              <a:gd name="connsiteX45" fmla="*/ 3341915 w 3603172"/>
              <a:gd name="connsiteY45" fmla="*/ 4256315 h 6868886"/>
              <a:gd name="connsiteX46" fmla="*/ 3352800 w 3603172"/>
              <a:gd name="connsiteY46" fmla="*/ 4539343 h 6868886"/>
              <a:gd name="connsiteX47" fmla="*/ 3374572 w 3603172"/>
              <a:gd name="connsiteY47" fmla="*/ 4593772 h 6868886"/>
              <a:gd name="connsiteX48" fmla="*/ 3407229 w 3603172"/>
              <a:gd name="connsiteY48" fmla="*/ 4735286 h 6868886"/>
              <a:gd name="connsiteX49" fmla="*/ 3418115 w 3603172"/>
              <a:gd name="connsiteY49" fmla="*/ 4778829 h 6868886"/>
              <a:gd name="connsiteX50" fmla="*/ 3439886 w 3603172"/>
              <a:gd name="connsiteY50" fmla="*/ 5268686 h 6868886"/>
              <a:gd name="connsiteX51" fmla="*/ 3450772 w 3603172"/>
              <a:gd name="connsiteY51" fmla="*/ 5410200 h 6868886"/>
              <a:gd name="connsiteX52" fmla="*/ 3461657 w 3603172"/>
              <a:gd name="connsiteY52" fmla="*/ 5442857 h 6868886"/>
              <a:gd name="connsiteX53" fmla="*/ 3516086 w 3603172"/>
              <a:gd name="connsiteY53" fmla="*/ 5627915 h 6868886"/>
              <a:gd name="connsiteX54" fmla="*/ 3526972 w 3603172"/>
              <a:gd name="connsiteY54" fmla="*/ 5693229 h 6868886"/>
              <a:gd name="connsiteX55" fmla="*/ 3559629 w 3603172"/>
              <a:gd name="connsiteY55" fmla="*/ 6052457 h 6868886"/>
              <a:gd name="connsiteX56" fmla="*/ 3559629 w 3603172"/>
              <a:gd name="connsiteY56" fmla="*/ 6302829 h 6868886"/>
              <a:gd name="connsiteX57" fmla="*/ 3581400 w 3603172"/>
              <a:gd name="connsiteY57" fmla="*/ 6346372 h 6868886"/>
              <a:gd name="connsiteX58" fmla="*/ 3592286 w 3603172"/>
              <a:gd name="connsiteY58" fmla="*/ 6705600 h 6868886"/>
              <a:gd name="connsiteX59" fmla="*/ 3603172 w 3603172"/>
              <a:gd name="connsiteY59" fmla="*/ 6858000 h 6868886"/>
              <a:gd name="connsiteX60" fmla="*/ 0 w 3603172"/>
              <a:gd name="connsiteY60" fmla="*/ 6868886 h 6868886"/>
              <a:gd name="connsiteX61" fmla="*/ 0 w 3603172"/>
              <a:gd name="connsiteY61" fmla="*/ 0 h 6868886"/>
              <a:gd name="connsiteX62" fmla="*/ 957943 w 3603172"/>
              <a:gd name="connsiteY62" fmla="*/ 10886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03172" h="6868886">
                <a:moveTo>
                  <a:pt x="957943" y="10886"/>
                </a:moveTo>
                <a:lnTo>
                  <a:pt x="957943" y="10886"/>
                </a:lnTo>
                <a:lnTo>
                  <a:pt x="1197429" y="108857"/>
                </a:lnTo>
                <a:cubicBezTo>
                  <a:pt x="1208083" y="113119"/>
                  <a:pt x="1221126" y="112575"/>
                  <a:pt x="1230086" y="119743"/>
                </a:cubicBezTo>
                <a:cubicBezTo>
                  <a:pt x="1306777" y="181097"/>
                  <a:pt x="1153550" y="135906"/>
                  <a:pt x="1317172" y="217715"/>
                </a:cubicBezTo>
                <a:cubicBezTo>
                  <a:pt x="1386881" y="252569"/>
                  <a:pt x="1346626" y="231435"/>
                  <a:pt x="1436915" y="283029"/>
                </a:cubicBezTo>
                <a:cubicBezTo>
                  <a:pt x="1473983" y="338632"/>
                  <a:pt x="1439881" y="300840"/>
                  <a:pt x="1513115" y="337457"/>
                </a:cubicBezTo>
                <a:cubicBezTo>
                  <a:pt x="1524817" y="343308"/>
                  <a:pt x="1534070" y="353378"/>
                  <a:pt x="1545772" y="359229"/>
                </a:cubicBezTo>
                <a:cubicBezTo>
                  <a:pt x="1568089" y="370388"/>
                  <a:pt x="1612152" y="376859"/>
                  <a:pt x="1632857" y="381000"/>
                </a:cubicBezTo>
                <a:cubicBezTo>
                  <a:pt x="1738465" y="423244"/>
                  <a:pt x="1639727" y="375458"/>
                  <a:pt x="1730829" y="446315"/>
                </a:cubicBezTo>
                <a:cubicBezTo>
                  <a:pt x="1768612" y="475702"/>
                  <a:pt x="1815986" y="487929"/>
                  <a:pt x="1850572" y="522515"/>
                </a:cubicBezTo>
                <a:cubicBezTo>
                  <a:pt x="1872343" y="544286"/>
                  <a:pt x="1897413" y="563197"/>
                  <a:pt x="1915886" y="587829"/>
                </a:cubicBezTo>
                <a:cubicBezTo>
                  <a:pt x="1956393" y="641838"/>
                  <a:pt x="1933447" y="621308"/>
                  <a:pt x="1981200" y="653143"/>
                </a:cubicBezTo>
                <a:cubicBezTo>
                  <a:pt x="2016146" y="711387"/>
                  <a:pt x="2015938" y="712997"/>
                  <a:pt x="2057400" y="772886"/>
                </a:cubicBezTo>
                <a:cubicBezTo>
                  <a:pt x="2075168" y="798550"/>
                  <a:pt x="2089757" y="827014"/>
                  <a:pt x="2111829" y="849086"/>
                </a:cubicBezTo>
                <a:cubicBezTo>
                  <a:pt x="2129972" y="867229"/>
                  <a:pt x="2150505" y="883262"/>
                  <a:pt x="2166257" y="903515"/>
                </a:cubicBezTo>
                <a:cubicBezTo>
                  <a:pt x="2176220" y="916324"/>
                  <a:pt x="2179254" y="933407"/>
                  <a:pt x="2188029" y="947057"/>
                </a:cubicBezTo>
                <a:cubicBezTo>
                  <a:pt x="2211981" y="984315"/>
                  <a:pt x="2236559" y="1021328"/>
                  <a:pt x="2264229" y="1055915"/>
                </a:cubicBezTo>
                <a:cubicBezTo>
                  <a:pt x="2278743" y="1074058"/>
                  <a:pt x="2294884" y="1091011"/>
                  <a:pt x="2307772" y="1110343"/>
                </a:cubicBezTo>
                <a:cubicBezTo>
                  <a:pt x="2316773" y="1123845"/>
                  <a:pt x="2323845" y="1138692"/>
                  <a:pt x="2329543" y="1153886"/>
                </a:cubicBezTo>
                <a:cubicBezTo>
                  <a:pt x="2334796" y="1167894"/>
                  <a:pt x="2331849" y="1185172"/>
                  <a:pt x="2340429" y="1197429"/>
                </a:cubicBezTo>
                <a:cubicBezTo>
                  <a:pt x="2358086" y="1222653"/>
                  <a:pt x="2383972" y="1240972"/>
                  <a:pt x="2405743" y="1262743"/>
                </a:cubicBezTo>
                <a:cubicBezTo>
                  <a:pt x="2418507" y="1301033"/>
                  <a:pt x="2428633" y="1334424"/>
                  <a:pt x="2449286" y="1371600"/>
                </a:cubicBezTo>
                <a:cubicBezTo>
                  <a:pt x="2454270" y="1380572"/>
                  <a:pt x="2463800" y="1386115"/>
                  <a:pt x="2471057" y="1393372"/>
                </a:cubicBezTo>
                <a:cubicBezTo>
                  <a:pt x="2478314" y="1415143"/>
                  <a:pt x="2484306" y="1437378"/>
                  <a:pt x="2492829" y="1458686"/>
                </a:cubicBezTo>
                <a:cubicBezTo>
                  <a:pt x="2511181" y="1504566"/>
                  <a:pt x="2536298" y="1531099"/>
                  <a:pt x="2558143" y="1578429"/>
                </a:cubicBezTo>
                <a:cubicBezTo>
                  <a:pt x="2567760" y="1599266"/>
                  <a:pt x="2571677" y="1622324"/>
                  <a:pt x="2579915" y="1643743"/>
                </a:cubicBezTo>
                <a:cubicBezTo>
                  <a:pt x="2589835" y="1669535"/>
                  <a:pt x="2603128" y="1693972"/>
                  <a:pt x="2612572" y="1719943"/>
                </a:cubicBezTo>
                <a:cubicBezTo>
                  <a:pt x="2617685" y="1734003"/>
                  <a:pt x="2618204" y="1749478"/>
                  <a:pt x="2623457" y="1763486"/>
                </a:cubicBezTo>
                <a:cubicBezTo>
                  <a:pt x="2642080" y="1813149"/>
                  <a:pt x="2721856" y="1924737"/>
                  <a:pt x="2732315" y="1937657"/>
                </a:cubicBezTo>
                <a:cubicBezTo>
                  <a:pt x="2761374" y="1973553"/>
                  <a:pt x="2801435" y="1999565"/>
                  <a:pt x="2830286" y="2035629"/>
                </a:cubicBezTo>
                <a:cubicBezTo>
                  <a:pt x="2845492" y="2054636"/>
                  <a:pt x="2851122" y="2079665"/>
                  <a:pt x="2862943" y="2100943"/>
                </a:cubicBezTo>
                <a:cubicBezTo>
                  <a:pt x="2869297" y="2112380"/>
                  <a:pt x="2878864" y="2121898"/>
                  <a:pt x="2884715" y="2133600"/>
                </a:cubicBezTo>
                <a:cubicBezTo>
                  <a:pt x="2900697" y="2165564"/>
                  <a:pt x="2912275" y="2199608"/>
                  <a:pt x="2928257" y="2231572"/>
                </a:cubicBezTo>
                <a:cubicBezTo>
                  <a:pt x="2957166" y="2289391"/>
                  <a:pt x="2977840" y="2303267"/>
                  <a:pt x="3015343" y="2362200"/>
                </a:cubicBezTo>
                <a:cubicBezTo>
                  <a:pt x="3073523" y="2453625"/>
                  <a:pt x="2986218" y="2354845"/>
                  <a:pt x="3091543" y="2460172"/>
                </a:cubicBezTo>
                <a:cubicBezTo>
                  <a:pt x="3095172" y="2471058"/>
                  <a:pt x="3099410" y="2481759"/>
                  <a:pt x="3102429" y="2492829"/>
                </a:cubicBezTo>
                <a:cubicBezTo>
                  <a:pt x="3110302" y="2521697"/>
                  <a:pt x="3114315" y="2551673"/>
                  <a:pt x="3124200" y="2579915"/>
                </a:cubicBezTo>
                <a:cubicBezTo>
                  <a:pt x="3208460" y="2820657"/>
                  <a:pt x="3159552" y="2634236"/>
                  <a:pt x="3189515" y="2754086"/>
                </a:cubicBezTo>
                <a:cubicBezTo>
                  <a:pt x="3192880" y="2781007"/>
                  <a:pt x="3205649" y="2887309"/>
                  <a:pt x="3211286" y="2917372"/>
                </a:cubicBezTo>
                <a:cubicBezTo>
                  <a:pt x="3217451" y="2950253"/>
                  <a:pt x="3225800" y="2982686"/>
                  <a:pt x="3233057" y="3015343"/>
                </a:cubicBezTo>
                <a:cubicBezTo>
                  <a:pt x="3243943" y="3272972"/>
                  <a:pt x="3206656" y="3537225"/>
                  <a:pt x="3265715" y="3788229"/>
                </a:cubicBezTo>
                <a:lnTo>
                  <a:pt x="3309257" y="3973286"/>
                </a:lnTo>
                <a:cubicBezTo>
                  <a:pt x="3312886" y="4027715"/>
                  <a:pt x="3314715" y="4082293"/>
                  <a:pt x="3320143" y="4136572"/>
                </a:cubicBezTo>
                <a:cubicBezTo>
                  <a:pt x="3321984" y="4154982"/>
                  <a:pt x="3327719" y="4172796"/>
                  <a:pt x="3331029" y="4191000"/>
                </a:cubicBezTo>
                <a:cubicBezTo>
                  <a:pt x="3334977" y="4212716"/>
                  <a:pt x="3338286" y="4234543"/>
                  <a:pt x="3341915" y="4256315"/>
                </a:cubicBezTo>
                <a:cubicBezTo>
                  <a:pt x="3345543" y="4350658"/>
                  <a:pt x="3343706" y="4445370"/>
                  <a:pt x="3352800" y="4539343"/>
                </a:cubicBezTo>
                <a:cubicBezTo>
                  <a:pt x="3354682" y="4558793"/>
                  <a:pt x="3368825" y="4575095"/>
                  <a:pt x="3374572" y="4593772"/>
                </a:cubicBezTo>
                <a:cubicBezTo>
                  <a:pt x="3395912" y="4663125"/>
                  <a:pt x="3393516" y="4673580"/>
                  <a:pt x="3407229" y="4735286"/>
                </a:cubicBezTo>
                <a:cubicBezTo>
                  <a:pt x="3410475" y="4749891"/>
                  <a:pt x="3414486" y="4764315"/>
                  <a:pt x="3418115" y="4778829"/>
                </a:cubicBezTo>
                <a:cubicBezTo>
                  <a:pt x="3425372" y="4942115"/>
                  <a:pt x="3431443" y="5105457"/>
                  <a:pt x="3439886" y="5268686"/>
                </a:cubicBezTo>
                <a:cubicBezTo>
                  <a:pt x="3442330" y="5315934"/>
                  <a:pt x="3444904" y="5363255"/>
                  <a:pt x="3450772" y="5410200"/>
                </a:cubicBezTo>
                <a:cubicBezTo>
                  <a:pt x="3452195" y="5421586"/>
                  <a:pt x="3458700" y="5431770"/>
                  <a:pt x="3461657" y="5442857"/>
                </a:cubicBezTo>
                <a:cubicBezTo>
                  <a:pt x="3506532" y="5611137"/>
                  <a:pt x="3474391" y="5523674"/>
                  <a:pt x="3516086" y="5627915"/>
                </a:cubicBezTo>
                <a:cubicBezTo>
                  <a:pt x="3519715" y="5649686"/>
                  <a:pt x="3524974" y="5671248"/>
                  <a:pt x="3526972" y="5693229"/>
                </a:cubicBezTo>
                <a:cubicBezTo>
                  <a:pt x="3562075" y="6079360"/>
                  <a:pt x="3529963" y="5874467"/>
                  <a:pt x="3559629" y="6052457"/>
                </a:cubicBezTo>
                <a:cubicBezTo>
                  <a:pt x="3546138" y="6160385"/>
                  <a:pt x="3539038" y="6172421"/>
                  <a:pt x="3559629" y="6302829"/>
                </a:cubicBezTo>
                <a:cubicBezTo>
                  <a:pt x="3562160" y="6318858"/>
                  <a:pt x="3574143" y="6331858"/>
                  <a:pt x="3581400" y="6346372"/>
                </a:cubicBezTo>
                <a:cubicBezTo>
                  <a:pt x="3585029" y="6466115"/>
                  <a:pt x="3587193" y="6585911"/>
                  <a:pt x="3592286" y="6705600"/>
                </a:cubicBezTo>
                <a:cubicBezTo>
                  <a:pt x="3594451" y="6756483"/>
                  <a:pt x="3603172" y="6858000"/>
                  <a:pt x="3603172" y="6858000"/>
                </a:cubicBezTo>
                <a:lnTo>
                  <a:pt x="0" y="6868886"/>
                </a:lnTo>
                <a:lnTo>
                  <a:pt x="0" y="0"/>
                </a:lnTo>
                <a:lnTo>
                  <a:pt x="957943" y="10886"/>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3581400"/>
            <a:ext cx="609600" cy="431228"/>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3581400" y="3276600"/>
            <a:ext cx="378481" cy="962506"/>
          </a:xfrm>
          <a:prstGeom prst="rect">
            <a:avLst/>
          </a:prstGeom>
          <a:solidFill>
            <a:schemeClr val="bg1"/>
          </a:solidFill>
        </p:spPr>
      </p:pic>
      <p:sp>
        <p:nvSpPr>
          <p:cNvPr id="7" name="Rectangle 6"/>
          <p:cNvSpPr/>
          <p:nvPr/>
        </p:nvSpPr>
        <p:spPr>
          <a:xfrm>
            <a:off x="7308990" y="694522"/>
            <a:ext cx="46678" cy="6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2057400" y="3048000"/>
            <a:ext cx="641120" cy="453525"/>
          </a:xfrm>
          <a:prstGeom prst="rect">
            <a:avLst/>
          </a:prstGeom>
          <a:noFill/>
        </p:spPr>
      </p:pic>
      <p:sp>
        <p:nvSpPr>
          <p:cNvPr id="10" name="Freeform 9"/>
          <p:cNvSpPr/>
          <p:nvPr/>
        </p:nvSpPr>
        <p:spPr>
          <a:xfrm>
            <a:off x="-10886" y="-10886"/>
            <a:ext cx="3603172" cy="6868886"/>
          </a:xfrm>
          <a:custGeom>
            <a:avLst/>
            <a:gdLst>
              <a:gd name="connsiteX0" fmla="*/ 957943 w 3603172"/>
              <a:gd name="connsiteY0" fmla="*/ 10886 h 6868886"/>
              <a:gd name="connsiteX1" fmla="*/ 957943 w 3603172"/>
              <a:gd name="connsiteY1" fmla="*/ 10886 h 6868886"/>
              <a:gd name="connsiteX2" fmla="*/ 1197429 w 3603172"/>
              <a:gd name="connsiteY2" fmla="*/ 108857 h 6868886"/>
              <a:gd name="connsiteX3" fmla="*/ 1230086 w 3603172"/>
              <a:gd name="connsiteY3" fmla="*/ 119743 h 6868886"/>
              <a:gd name="connsiteX4" fmla="*/ 1317172 w 3603172"/>
              <a:gd name="connsiteY4" fmla="*/ 217715 h 6868886"/>
              <a:gd name="connsiteX5" fmla="*/ 1436915 w 3603172"/>
              <a:gd name="connsiteY5" fmla="*/ 283029 h 6868886"/>
              <a:gd name="connsiteX6" fmla="*/ 1513115 w 3603172"/>
              <a:gd name="connsiteY6" fmla="*/ 337457 h 6868886"/>
              <a:gd name="connsiteX7" fmla="*/ 1545772 w 3603172"/>
              <a:gd name="connsiteY7" fmla="*/ 359229 h 6868886"/>
              <a:gd name="connsiteX8" fmla="*/ 1632857 w 3603172"/>
              <a:gd name="connsiteY8" fmla="*/ 381000 h 6868886"/>
              <a:gd name="connsiteX9" fmla="*/ 1730829 w 3603172"/>
              <a:gd name="connsiteY9" fmla="*/ 446315 h 6868886"/>
              <a:gd name="connsiteX10" fmla="*/ 1850572 w 3603172"/>
              <a:gd name="connsiteY10" fmla="*/ 522515 h 6868886"/>
              <a:gd name="connsiteX11" fmla="*/ 1915886 w 3603172"/>
              <a:gd name="connsiteY11" fmla="*/ 587829 h 6868886"/>
              <a:gd name="connsiteX12" fmla="*/ 1981200 w 3603172"/>
              <a:gd name="connsiteY12" fmla="*/ 653143 h 6868886"/>
              <a:gd name="connsiteX13" fmla="*/ 2057400 w 3603172"/>
              <a:gd name="connsiteY13" fmla="*/ 772886 h 6868886"/>
              <a:gd name="connsiteX14" fmla="*/ 2111829 w 3603172"/>
              <a:gd name="connsiteY14" fmla="*/ 849086 h 6868886"/>
              <a:gd name="connsiteX15" fmla="*/ 2166257 w 3603172"/>
              <a:gd name="connsiteY15" fmla="*/ 903515 h 6868886"/>
              <a:gd name="connsiteX16" fmla="*/ 2188029 w 3603172"/>
              <a:gd name="connsiteY16" fmla="*/ 947057 h 6868886"/>
              <a:gd name="connsiteX17" fmla="*/ 2264229 w 3603172"/>
              <a:gd name="connsiteY17" fmla="*/ 1055915 h 6868886"/>
              <a:gd name="connsiteX18" fmla="*/ 2307772 w 3603172"/>
              <a:gd name="connsiteY18" fmla="*/ 1110343 h 6868886"/>
              <a:gd name="connsiteX19" fmla="*/ 2329543 w 3603172"/>
              <a:gd name="connsiteY19" fmla="*/ 1153886 h 6868886"/>
              <a:gd name="connsiteX20" fmla="*/ 2340429 w 3603172"/>
              <a:gd name="connsiteY20" fmla="*/ 1197429 h 6868886"/>
              <a:gd name="connsiteX21" fmla="*/ 2405743 w 3603172"/>
              <a:gd name="connsiteY21" fmla="*/ 1262743 h 6868886"/>
              <a:gd name="connsiteX22" fmla="*/ 2449286 w 3603172"/>
              <a:gd name="connsiteY22" fmla="*/ 1371600 h 6868886"/>
              <a:gd name="connsiteX23" fmla="*/ 2471057 w 3603172"/>
              <a:gd name="connsiteY23" fmla="*/ 1393372 h 6868886"/>
              <a:gd name="connsiteX24" fmla="*/ 2492829 w 3603172"/>
              <a:gd name="connsiteY24" fmla="*/ 1458686 h 6868886"/>
              <a:gd name="connsiteX25" fmla="*/ 2558143 w 3603172"/>
              <a:gd name="connsiteY25" fmla="*/ 1578429 h 6868886"/>
              <a:gd name="connsiteX26" fmla="*/ 2579915 w 3603172"/>
              <a:gd name="connsiteY26" fmla="*/ 1643743 h 6868886"/>
              <a:gd name="connsiteX27" fmla="*/ 2612572 w 3603172"/>
              <a:gd name="connsiteY27" fmla="*/ 1719943 h 6868886"/>
              <a:gd name="connsiteX28" fmla="*/ 2623457 w 3603172"/>
              <a:gd name="connsiteY28" fmla="*/ 1763486 h 6868886"/>
              <a:gd name="connsiteX29" fmla="*/ 2732315 w 3603172"/>
              <a:gd name="connsiteY29" fmla="*/ 1937657 h 6868886"/>
              <a:gd name="connsiteX30" fmla="*/ 2830286 w 3603172"/>
              <a:gd name="connsiteY30" fmla="*/ 2035629 h 6868886"/>
              <a:gd name="connsiteX31" fmla="*/ 2862943 w 3603172"/>
              <a:gd name="connsiteY31" fmla="*/ 2100943 h 6868886"/>
              <a:gd name="connsiteX32" fmla="*/ 2884715 w 3603172"/>
              <a:gd name="connsiteY32" fmla="*/ 2133600 h 6868886"/>
              <a:gd name="connsiteX33" fmla="*/ 2928257 w 3603172"/>
              <a:gd name="connsiteY33" fmla="*/ 2231572 h 6868886"/>
              <a:gd name="connsiteX34" fmla="*/ 3015343 w 3603172"/>
              <a:gd name="connsiteY34" fmla="*/ 2362200 h 6868886"/>
              <a:gd name="connsiteX35" fmla="*/ 3091543 w 3603172"/>
              <a:gd name="connsiteY35" fmla="*/ 2460172 h 6868886"/>
              <a:gd name="connsiteX36" fmla="*/ 3102429 w 3603172"/>
              <a:gd name="connsiteY36" fmla="*/ 2492829 h 6868886"/>
              <a:gd name="connsiteX37" fmla="*/ 3124200 w 3603172"/>
              <a:gd name="connsiteY37" fmla="*/ 2579915 h 6868886"/>
              <a:gd name="connsiteX38" fmla="*/ 3189515 w 3603172"/>
              <a:gd name="connsiteY38" fmla="*/ 2754086 h 6868886"/>
              <a:gd name="connsiteX39" fmla="*/ 3211286 w 3603172"/>
              <a:gd name="connsiteY39" fmla="*/ 2917372 h 6868886"/>
              <a:gd name="connsiteX40" fmla="*/ 3233057 w 3603172"/>
              <a:gd name="connsiteY40" fmla="*/ 3015343 h 6868886"/>
              <a:gd name="connsiteX41" fmla="*/ 3265715 w 3603172"/>
              <a:gd name="connsiteY41" fmla="*/ 3788229 h 6868886"/>
              <a:gd name="connsiteX42" fmla="*/ 3309257 w 3603172"/>
              <a:gd name="connsiteY42" fmla="*/ 3973286 h 6868886"/>
              <a:gd name="connsiteX43" fmla="*/ 3320143 w 3603172"/>
              <a:gd name="connsiteY43" fmla="*/ 4136572 h 6868886"/>
              <a:gd name="connsiteX44" fmla="*/ 3331029 w 3603172"/>
              <a:gd name="connsiteY44" fmla="*/ 4191000 h 6868886"/>
              <a:gd name="connsiteX45" fmla="*/ 3341915 w 3603172"/>
              <a:gd name="connsiteY45" fmla="*/ 4256315 h 6868886"/>
              <a:gd name="connsiteX46" fmla="*/ 3352800 w 3603172"/>
              <a:gd name="connsiteY46" fmla="*/ 4539343 h 6868886"/>
              <a:gd name="connsiteX47" fmla="*/ 3374572 w 3603172"/>
              <a:gd name="connsiteY47" fmla="*/ 4593772 h 6868886"/>
              <a:gd name="connsiteX48" fmla="*/ 3407229 w 3603172"/>
              <a:gd name="connsiteY48" fmla="*/ 4735286 h 6868886"/>
              <a:gd name="connsiteX49" fmla="*/ 3418115 w 3603172"/>
              <a:gd name="connsiteY49" fmla="*/ 4778829 h 6868886"/>
              <a:gd name="connsiteX50" fmla="*/ 3439886 w 3603172"/>
              <a:gd name="connsiteY50" fmla="*/ 5268686 h 6868886"/>
              <a:gd name="connsiteX51" fmla="*/ 3450772 w 3603172"/>
              <a:gd name="connsiteY51" fmla="*/ 5410200 h 6868886"/>
              <a:gd name="connsiteX52" fmla="*/ 3461657 w 3603172"/>
              <a:gd name="connsiteY52" fmla="*/ 5442857 h 6868886"/>
              <a:gd name="connsiteX53" fmla="*/ 3516086 w 3603172"/>
              <a:gd name="connsiteY53" fmla="*/ 5627915 h 6868886"/>
              <a:gd name="connsiteX54" fmla="*/ 3526972 w 3603172"/>
              <a:gd name="connsiteY54" fmla="*/ 5693229 h 6868886"/>
              <a:gd name="connsiteX55" fmla="*/ 3559629 w 3603172"/>
              <a:gd name="connsiteY55" fmla="*/ 6052457 h 6868886"/>
              <a:gd name="connsiteX56" fmla="*/ 3559629 w 3603172"/>
              <a:gd name="connsiteY56" fmla="*/ 6302829 h 6868886"/>
              <a:gd name="connsiteX57" fmla="*/ 3581400 w 3603172"/>
              <a:gd name="connsiteY57" fmla="*/ 6346372 h 6868886"/>
              <a:gd name="connsiteX58" fmla="*/ 3592286 w 3603172"/>
              <a:gd name="connsiteY58" fmla="*/ 6705600 h 6868886"/>
              <a:gd name="connsiteX59" fmla="*/ 3603172 w 3603172"/>
              <a:gd name="connsiteY59" fmla="*/ 6858000 h 6868886"/>
              <a:gd name="connsiteX60" fmla="*/ 0 w 3603172"/>
              <a:gd name="connsiteY60" fmla="*/ 6868886 h 6868886"/>
              <a:gd name="connsiteX61" fmla="*/ 0 w 3603172"/>
              <a:gd name="connsiteY61" fmla="*/ 0 h 6868886"/>
              <a:gd name="connsiteX62" fmla="*/ 957943 w 3603172"/>
              <a:gd name="connsiteY62" fmla="*/ 10886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03172" h="6868886">
                <a:moveTo>
                  <a:pt x="957943" y="10886"/>
                </a:moveTo>
                <a:lnTo>
                  <a:pt x="957943" y="10886"/>
                </a:lnTo>
                <a:lnTo>
                  <a:pt x="1197429" y="108857"/>
                </a:lnTo>
                <a:cubicBezTo>
                  <a:pt x="1208083" y="113119"/>
                  <a:pt x="1221126" y="112575"/>
                  <a:pt x="1230086" y="119743"/>
                </a:cubicBezTo>
                <a:cubicBezTo>
                  <a:pt x="1306777" y="181097"/>
                  <a:pt x="1153550" y="135906"/>
                  <a:pt x="1317172" y="217715"/>
                </a:cubicBezTo>
                <a:cubicBezTo>
                  <a:pt x="1386881" y="252569"/>
                  <a:pt x="1346626" y="231435"/>
                  <a:pt x="1436915" y="283029"/>
                </a:cubicBezTo>
                <a:cubicBezTo>
                  <a:pt x="1473983" y="338632"/>
                  <a:pt x="1439881" y="300840"/>
                  <a:pt x="1513115" y="337457"/>
                </a:cubicBezTo>
                <a:cubicBezTo>
                  <a:pt x="1524817" y="343308"/>
                  <a:pt x="1534070" y="353378"/>
                  <a:pt x="1545772" y="359229"/>
                </a:cubicBezTo>
                <a:cubicBezTo>
                  <a:pt x="1568089" y="370388"/>
                  <a:pt x="1612152" y="376859"/>
                  <a:pt x="1632857" y="381000"/>
                </a:cubicBezTo>
                <a:cubicBezTo>
                  <a:pt x="1738465" y="423244"/>
                  <a:pt x="1639727" y="375458"/>
                  <a:pt x="1730829" y="446315"/>
                </a:cubicBezTo>
                <a:cubicBezTo>
                  <a:pt x="1768612" y="475702"/>
                  <a:pt x="1815986" y="487929"/>
                  <a:pt x="1850572" y="522515"/>
                </a:cubicBezTo>
                <a:cubicBezTo>
                  <a:pt x="1872343" y="544286"/>
                  <a:pt x="1897413" y="563197"/>
                  <a:pt x="1915886" y="587829"/>
                </a:cubicBezTo>
                <a:cubicBezTo>
                  <a:pt x="1956393" y="641838"/>
                  <a:pt x="1933447" y="621308"/>
                  <a:pt x="1981200" y="653143"/>
                </a:cubicBezTo>
                <a:cubicBezTo>
                  <a:pt x="2016146" y="711387"/>
                  <a:pt x="2015938" y="712997"/>
                  <a:pt x="2057400" y="772886"/>
                </a:cubicBezTo>
                <a:cubicBezTo>
                  <a:pt x="2075168" y="798550"/>
                  <a:pt x="2089757" y="827014"/>
                  <a:pt x="2111829" y="849086"/>
                </a:cubicBezTo>
                <a:cubicBezTo>
                  <a:pt x="2129972" y="867229"/>
                  <a:pt x="2150505" y="883262"/>
                  <a:pt x="2166257" y="903515"/>
                </a:cubicBezTo>
                <a:cubicBezTo>
                  <a:pt x="2176220" y="916324"/>
                  <a:pt x="2179254" y="933407"/>
                  <a:pt x="2188029" y="947057"/>
                </a:cubicBezTo>
                <a:cubicBezTo>
                  <a:pt x="2211981" y="984315"/>
                  <a:pt x="2236559" y="1021328"/>
                  <a:pt x="2264229" y="1055915"/>
                </a:cubicBezTo>
                <a:cubicBezTo>
                  <a:pt x="2278743" y="1074058"/>
                  <a:pt x="2294884" y="1091011"/>
                  <a:pt x="2307772" y="1110343"/>
                </a:cubicBezTo>
                <a:cubicBezTo>
                  <a:pt x="2316773" y="1123845"/>
                  <a:pt x="2323845" y="1138692"/>
                  <a:pt x="2329543" y="1153886"/>
                </a:cubicBezTo>
                <a:cubicBezTo>
                  <a:pt x="2334796" y="1167894"/>
                  <a:pt x="2331849" y="1185172"/>
                  <a:pt x="2340429" y="1197429"/>
                </a:cubicBezTo>
                <a:cubicBezTo>
                  <a:pt x="2358086" y="1222653"/>
                  <a:pt x="2383972" y="1240972"/>
                  <a:pt x="2405743" y="1262743"/>
                </a:cubicBezTo>
                <a:cubicBezTo>
                  <a:pt x="2418507" y="1301033"/>
                  <a:pt x="2428633" y="1334424"/>
                  <a:pt x="2449286" y="1371600"/>
                </a:cubicBezTo>
                <a:cubicBezTo>
                  <a:pt x="2454270" y="1380572"/>
                  <a:pt x="2463800" y="1386115"/>
                  <a:pt x="2471057" y="1393372"/>
                </a:cubicBezTo>
                <a:cubicBezTo>
                  <a:pt x="2478314" y="1415143"/>
                  <a:pt x="2484306" y="1437378"/>
                  <a:pt x="2492829" y="1458686"/>
                </a:cubicBezTo>
                <a:cubicBezTo>
                  <a:pt x="2511181" y="1504566"/>
                  <a:pt x="2536298" y="1531099"/>
                  <a:pt x="2558143" y="1578429"/>
                </a:cubicBezTo>
                <a:cubicBezTo>
                  <a:pt x="2567760" y="1599266"/>
                  <a:pt x="2571677" y="1622324"/>
                  <a:pt x="2579915" y="1643743"/>
                </a:cubicBezTo>
                <a:cubicBezTo>
                  <a:pt x="2589835" y="1669535"/>
                  <a:pt x="2603128" y="1693972"/>
                  <a:pt x="2612572" y="1719943"/>
                </a:cubicBezTo>
                <a:cubicBezTo>
                  <a:pt x="2617685" y="1734003"/>
                  <a:pt x="2618204" y="1749478"/>
                  <a:pt x="2623457" y="1763486"/>
                </a:cubicBezTo>
                <a:cubicBezTo>
                  <a:pt x="2642080" y="1813149"/>
                  <a:pt x="2721856" y="1924737"/>
                  <a:pt x="2732315" y="1937657"/>
                </a:cubicBezTo>
                <a:cubicBezTo>
                  <a:pt x="2761374" y="1973553"/>
                  <a:pt x="2801435" y="1999565"/>
                  <a:pt x="2830286" y="2035629"/>
                </a:cubicBezTo>
                <a:cubicBezTo>
                  <a:pt x="2845492" y="2054636"/>
                  <a:pt x="2851122" y="2079665"/>
                  <a:pt x="2862943" y="2100943"/>
                </a:cubicBezTo>
                <a:cubicBezTo>
                  <a:pt x="2869297" y="2112380"/>
                  <a:pt x="2878864" y="2121898"/>
                  <a:pt x="2884715" y="2133600"/>
                </a:cubicBezTo>
                <a:cubicBezTo>
                  <a:pt x="2900697" y="2165564"/>
                  <a:pt x="2912275" y="2199608"/>
                  <a:pt x="2928257" y="2231572"/>
                </a:cubicBezTo>
                <a:cubicBezTo>
                  <a:pt x="2957166" y="2289391"/>
                  <a:pt x="2977840" y="2303267"/>
                  <a:pt x="3015343" y="2362200"/>
                </a:cubicBezTo>
                <a:cubicBezTo>
                  <a:pt x="3073523" y="2453625"/>
                  <a:pt x="2986218" y="2354845"/>
                  <a:pt x="3091543" y="2460172"/>
                </a:cubicBezTo>
                <a:cubicBezTo>
                  <a:pt x="3095172" y="2471058"/>
                  <a:pt x="3099410" y="2481759"/>
                  <a:pt x="3102429" y="2492829"/>
                </a:cubicBezTo>
                <a:cubicBezTo>
                  <a:pt x="3110302" y="2521697"/>
                  <a:pt x="3114315" y="2551673"/>
                  <a:pt x="3124200" y="2579915"/>
                </a:cubicBezTo>
                <a:cubicBezTo>
                  <a:pt x="3208460" y="2820657"/>
                  <a:pt x="3159552" y="2634236"/>
                  <a:pt x="3189515" y="2754086"/>
                </a:cubicBezTo>
                <a:cubicBezTo>
                  <a:pt x="3192880" y="2781007"/>
                  <a:pt x="3205649" y="2887309"/>
                  <a:pt x="3211286" y="2917372"/>
                </a:cubicBezTo>
                <a:cubicBezTo>
                  <a:pt x="3217451" y="2950253"/>
                  <a:pt x="3225800" y="2982686"/>
                  <a:pt x="3233057" y="3015343"/>
                </a:cubicBezTo>
                <a:cubicBezTo>
                  <a:pt x="3243943" y="3272972"/>
                  <a:pt x="3206656" y="3537225"/>
                  <a:pt x="3265715" y="3788229"/>
                </a:cubicBezTo>
                <a:lnTo>
                  <a:pt x="3309257" y="3973286"/>
                </a:lnTo>
                <a:cubicBezTo>
                  <a:pt x="3312886" y="4027715"/>
                  <a:pt x="3314715" y="4082293"/>
                  <a:pt x="3320143" y="4136572"/>
                </a:cubicBezTo>
                <a:cubicBezTo>
                  <a:pt x="3321984" y="4154982"/>
                  <a:pt x="3327719" y="4172796"/>
                  <a:pt x="3331029" y="4191000"/>
                </a:cubicBezTo>
                <a:cubicBezTo>
                  <a:pt x="3334977" y="4212716"/>
                  <a:pt x="3338286" y="4234543"/>
                  <a:pt x="3341915" y="4256315"/>
                </a:cubicBezTo>
                <a:cubicBezTo>
                  <a:pt x="3345543" y="4350658"/>
                  <a:pt x="3343706" y="4445370"/>
                  <a:pt x="3352800" y="4539343"/>
                </a:cubicBezTo>
                <a:cubicBezTo>
                  <a:pt x="3354682" y="4558793"/>
                  <a:pt x="3368825" y="4575095"/>
                  <a:pt x="3374572" y="4593772"/>
                </a:cubicBezTo>
                <a:cubicBezTo>
                  <a:pt x="3395912" y="4663125"/>
                  <a:pt x="3393516" y="4673580"/>
                  <a:pt x="3407229" y="4735286"/>
                </a:cubicBezTo>
                <a:cubicBezTo>
                  <a:pt x="3410475" y="4749891"/>
                  <a:pt x="3414486" y="4764315"/>
                  <a:pt x="3418115" y="4778829"/>
                </a:cubicBezTo>
                <a:cubicBezTo>
                  <a:pt x="3425372" y="4942115"/>
                  <a:pt x="3431443" y="5105457"/>
                  <a:pt x="3439886" y="5268686"/>
                </a:cubicBezTo>
                <a:cubicBezTo>
                  <a:pt x="3442330" y="5315934"/>
                  <a:pt x="3444904" y="5363255"/>
                  <a:pt x="3450772" y="5410200"/>
                </a:cubicBezTo>
                <a:cubicBezTo>
                  <a:pt x="3452195" y="5421586"/>
                  <a:pt x="3458700" y="5431770"/>
                  <a:pt x="3461657" y="5442857"/>
                </a:cubicBezTo>
                <a:cubicBezTo>
                  <a:pt x="3506532" y="5611137"/>
                  <a:pt x="3474391" y="5523674"/>
                  <a:pt x="3516086" y="5627915"/>
                </a:cubicBezTo>
                <a:cubicBezTo>
                  <a:pt x="3519715" y="5649686"/>
                  <a:pt x="3524974" y="5671248"/>
                  <a:pt x="3526972" y="5693229"/>
                </a:cubicBezTo>
                <a:cubicBezTo>
                  <a:pt x="3562075" y="6079360"/>
                  <a:pt x="3529963" y="5874467"/>
                  <a:pt x="3559629" y="6052457"/>
                </a:cubicBezTo>
                <a:cubicBezTo>
                  <a:pt x="3546138" y="6160385"/>
                  <a:pt x="3539038" y="6172421"/>
                  <a:pt x="3559629" y="6302829"/>
                </a:cubicBezTo>
                <a:cubicBezTo>
                  <a:pt x="3562160" y="6318858"/>
                  <a:pt x="3574143" y="6331858"/>
                  <a:pt x="3581400" y="6346372"/>
                </a:cubicBezTo>
                <a:cubicBezTo>
                  <a:pt x="3585029" y="6466115"/>
                  <a:pt x="3587193" y="6585911"/>
                  <a:pt x="3592286" y="6705600"/>
                </a:cubicBezTo>
                <a:cubicBezTo>
                  <a:pt x="3594451" y="6756483"/>
                  <a:pt x="3603172" y="6858000"/>
                  <a:pt x="3603172" y="6858000"/>
                </a:cubicBezTo>
                <a:lnTo>
                  <a:pt x="0" y="6868886"/>
                </a:lnTo>
                <a:lnTo>
                  <a:pt x="0" y="0"/>
                </a:lnTo>
                <a:lnTo>
                  <a:pt x="957943" y="10886"/>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C:\Documents and Settings\Michael\Local Settings\Temporary Internet Files\Content.IE5\PKXLAEQ8\MC900290861[1].wmf"/>
          <p:cNvPicPr>
            <a:picLocks noChangeAspect="1" noChangeArrowheads="1"/>
          </p:cNvPicPr>
          <p:nvPr/>
        </p:nvPicPr>
        <p:blipFill>
          <a:blip r:embed="rId3" cstate="print"/>
          <a:srcRect/>
          <a:stretch>
            <a:fillRect/>
          </a:stretch>
        </p:blipFill>
        <p:spPr bwMode="auto">
          <a:xfrm>
            <a:off x="304800" y="3581400"/>
            <a:ext cx="609600" cy="431228"/>
          </a:xfrm>
          <a:prstGeom prst="rect">
            <a:avLst/>
          </a:prstGeom>
          <a:noFill/>
        </p:spPr>
      </p:pic>
      <p:pic>
        <p:nvPicPr>
          <p:cNvPr id="9"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3352800" y="2286000"/>
            <a:ext cx="378481" cy="962506"/>
          </a:xfrm>
          <a:prstGeom prst="rect">
            <a:avLst/>
          </a:prstGeom>
          <a:solidFill>
            <a:schemeClr val="bg1"/>
          </a:solidFill>
        </p:spPr>
      </p:pic>
      <p:pic>
        <p:nvPicPr>
          <p:cNvPr id="12"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21226725">
            <a:off x="2971800" y="1143000"/>
            <a:ext cx="378481" cy="962506"/>
          </a:xfrm>
          <a:prstGeom prst="rect">
            <a:avLst/>
          </a:prstGeom>
          <a:solidFill>
            <a:schemeClr val="bg1"/>
          </a:solidFill>
        </p:spPr>
      </p:pic>
      <p:pic>
        <p:nvPicPr>
          <p:cNvPr id="13"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255081">
            <a:off x="3616556" y="4508505"/>
            <a:ext cx="378481" cy="962506"/>
          </a:xfrm>
          <a:prstGeom prst="rect">
            <a:avLst/>
          </a:prstGeom>
          <a:solidFill>
            <a:schemeClr val="bg1"/>
          </a:solidFill>
        </p:spPr>
      </p:pic>
      <p:pic>
        <p:nvPicPr>
          <p:cNvPr id="14"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399006">
            <a:off x="3733800" y="5715000"/>
            <a:ext cx="378481" cy="962506"/>
          </a:xfrm>
          <a:prstGeom prst="rect">
            <a:avLst/>
          </a:prstGeom>
          <a:solidFill>
            <a:schemeClr val="bg1"/>
          </a:solidFill>
        </p:spPr>
      </p:pic>
      <p:pic>
        <p:nvPicPr>
          <p:cNvPr id="15"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20772815">
            <a:off x="2395231" y="259832"/>
            <a:ext cx="378481" cy="962506"/>
          </a:xfrm>
          <a:prstGeom prst="rect">
            <a:avLst/>
          </a:prstGeom>
          <a:solidFill>
            <a:schemeClr val="bg1"/>
          </a:solidFill>
        </p:spPr>
      </p:pic>
      <p:pic>
        <p:nvPicPr>
          <p:cNvPr id="16"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21177232">
            <a:off x="3657600" y="1295400"/>
            <a:ext cx="378481" cy="962506"/>
          </a:xfrm>
          <a:prstGeom prst="rect">
            <a:avLst/>
          </a:prstGeom>
          <a:solidFill>
            <a:schemeClr val="bg1"/>
          </a:solidFill>
        </p:spPr>
      </p:pic>
      <p:pic>
        <p:nvPicPr>
          <p:cNvPr id="17"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4191000" y="3810000"/>
            <a:ext cx="378481" cy="962506"/>
          </a:xfrm>
          <a:prstGeom prst="rect">
            <a:avLst/>
          </a:prstGeom>
          <a:solidFill>
            <a:schemeClr val="bg1"/>
          </a:solidFill>
        </p:spPr>
      </p:pic>
      <p:pic>
        <p:nvPicPr>
          <p:cNvPr id="18"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4038600" y="2514600"/>
            <a:ext cx="378481" cy="962506"/>
          </a:xfrm>
          <a:prstGeom prst="rect">
            <a:avLst/>
          </a:prstGeom>
          <a:solidFill>
            <a:schemeClr val="bg1"/>
          </a:solidFill>
        </p:spPr>
      </p:pic>
      <p:pic>
        <p:nvPicPr>
          <p:cNvPr id="19"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4191000" y="4953000"/>
            <a:ext cx="378481" cy="962506"/>
          </a:xfrm>
          <a:prstGeom prst="rect">
            <a:avLst/>
          </a:prstGeom>
          <a:solidFill>
            <a:schemeClr val="bg1"/>
          </a:solidFill>
        </p:spPr>
      </p:pic>
      <p:pic>
        <p:nvPicPr>
          <p:cNvPr id="20"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20784108">
            <a:off x="3352800" y="228600"/>
            <a:ext cx="378481" cy="962506"/>
          </a:xfrm>
          <a:prstGeom prst="rect">
            <a:avLst/>
          </a:prstGeom>
          <a:solidFill>
            <a:schemeClr val="bg1"/>
          </a:solidFill>
        </p:spPr>
      </p:pic>
      <p:pic>
        <p:nvPicPr>
          <p:cNvPr id="21"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507958">
            <a:off x="4267200" y="6172200"/>
            <a:ext cx="378481" cy="962506"/>
          </a:xfrm>
          <a:prstGeom prst="rect">
            <a:avLst/>
          </a:prstGeom>
          <a:solidFill>
            <a:schemeClr val="bg1"/>
          </a:solidFill>
        </p:spPr>
      </p:pic>
      <p:pic>
        <p:nvPicPr>
          <p:cNvPr id="22"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4756043" y="3438417"/>
            <a:ext cx="378481" cy="962506"/>
          </a:xfrm>
          <a:prstGeom prst="rect">
            <a:avLst/>
          </a:prstGeom>
          <a:solidFill>
            <a:schemeClr val="bg1"/>
          </a:solidFill>
        </p:spPr>
      </p:pic>
      <p:pic>
        <p:nvPicPr>
          <p:cNvPr id="23"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21226725">
            <a:off x="4146443" y="1304817"/>
            <a:ext cx="378481" cy="962506"/>
          </a:xfrm>
          <a:prstGeom prst="rect">
            <a:avLst/>
          </a:prstGeom>
          <a:solidFill>
            <a:schemeClr val="bg1"/>
          </a:solidFill>
        </p:spPr>
      </p:pic>
      <p:pic>
        <p:nvPicPr>
          <p:cNvPr id="24"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4908443" y="5876817"/>
            <a:ext cx="378481" cy="962506"/>
          </a:xfrm>
          <a:prstGeom prst="rect">
            <a:avLst/>
          </a:prstGeom>
          <a:solidFill>
            <a:schemeClr val="bg1"/>
          </a:solidFill>
        </p:spPr>
      </p:pic>
      <p:pic>
        <p:nvPicPr>
          <p:cNvPr id="25"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4724400" y="2286000"/>
            <a:ext cx="378481" cy="962506"/>
          </a:xfrm>
          <a:prstGeom prst="rect">
            <a:avLst/>
          </a:prstGeom>
          <a:solidFill>
            <a:schemeClr val="bg1"/>
          </a:solidFill>
        </p:spPr>
      </p:pic>
      <p:pic>
        <p:nvPicPr>
          <p:cNvPr id="26"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4876800" y="4724400"/>
            <a:ext cx="378481" cy="962506"/>
          </a:xfrm>
          <a:prstGeom prst="rect">
            <a:avLst/>
          </a:prstGeom>
          <a:solidFill>
            <a:schemeClr val="bg1"/>
          </a:solidFill>
        </p:spPr>
      </p:pic>
      <p:pic>
        <p:nvPicPr>
          <p:cNvPr id="27"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21180504">
            <a:off x="4070243" y="259603"/>
            <a:ext cx="378481" cy="962506"/>
          </a:xfrm>
          <a:prstGeom prst="rect">
            <a:avLst/>
          </a:prstGeom>
          <a:solidFill>
            <a:schemeClr val="bg1"/>
          </a:solidFill>
        </p:spPr>
      </p:pic>
      <p:pic>
        <p:nvPicPr>
          <p:cNvPr id="28"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5289443" y="3231402"/>
            <a:ext cx="378481" cy="962506"/>
          </a:xfrm>
          <a:prstGeom prst="rect">
            <a:avLst/>
          </a:prstGeom>
          <a:solidFill>
            <a:schemeClr val="bg1"/>
          </a:solidFill>
        </p:spPr>
      </p:pic>
      <p:pic>
        <p:nvPicPr>
          <p:cNvPr id="29"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21226725">
            <a:off x="4679843" y="1097802"/>
            <a:ext cx="378481" cy="962506"/>
          </a:xfrm>
          <a:prstGeom prst="rect">
            <a:avLst/>
          </a:prstGeom>
          <a:solidFill>
            <a:schemeClr val="bg1"/>
          </a:solidFill>
        </p:spPr>
      </p:pic>
      <p:pic>
        <p:nvPicPr>
          <p:cNvPr id="30"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rot="152537">
            <a:off x="5507560" y="5887574"/>
            <a:ext cx="378481" cy="962506"/>
          </a:xfrm>
          <a:prstGeom prst="rect">
            <a:avLst/>
          </a:prstGeom>
          <a:solidFill>
            <a:schemeClr val="bg1"/>
          </a:solidFill>
        </p:spPr>
      </p:pic>
      <p:pic>
        <p:nvPicPr>
          <p:cNvPr id="31"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5746643" y="2469402"/>
            <a:ext cx="378481" cy="962506"/>
          </a:xfrm>
          <a:prstGeom prst="rect">
            <a:avLst/>
          </a:prstGeom>
          <a:solidFill>
            <a:schemeClr val="bg1"/>
          </a:solidFill>
        </p:spPr>
      </p:pic>
      <p:pic>
        <p:nvPicPr>
          <p:cNvPr id="32"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5562600" y="4419600"/>
            <a:ext cx="378481" cy="962506"/>
          </a:xfrm>
          <a:prstGeom prst="rect">
            <a:avLst/>
          </a:prstGeom>
          <a:solidFill>
            <a:schemeClr val="bg1"/>
          </a:solidFill>
        </p:spPr>
      </p:pic>
      <p:pic>
        <p:nvPicPr>
          <p:cNvPr id="33" name="Picture 7" descr="C:\Documents and Settings\Michael\Local Settings\Temporary Internet Files\Content.IE5\PKXLAEQ8\MC900078711[1].wmf"/>
          <p:cNvPicPr>
            <a:picLocks noChangeAspect="1" noChangeArrowheads="1"/>
          </p:cNvPicPr>
          <p:nvPr/>
        </p:nvPicPr>
        <p:blipFill>
          <a:blip r:embed="rId2" cstate="print"/>
          <a:srcRect t="6973" r="11275"/>
          <a:stretch>
            <a:fillRect/>
          </a:stretch>
        </p:blipFill>
        <p:spPr bwMode="auto">
          <a:xfrm>
            <a:off x="2743200" y="-228600"/>
            <a:ext cx="378481" cy="1125464"/>
          </a:xfrm>
          <a:prstGeom prst="rect">
            <a:avLst/>
          </a:prstGeom>
          <a:solidFill>
            <a:schemeClr val="bg1"/>
          </a:solid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3581400" y="3276600"/>
            <a:ext cx="378481" cy="962506"/>
          </a:xfrm>
          <a:prstGeom prst="rect">
            <a:avLst/>
          </a:prstGeom>
          <a:solidFill>
            <a:schemeClr val="bg1"/>
          </a:solidFill>
        </p:spPr>
      </p:pic>
      <p:sp>
        <p:nvSpPr>
          <p:cNvPr id="7" name="Rectangle 6"/>
          <p:cNvSpPr/>
          <p:nvPr/>
        </p:nvSpPr>
        <p:spPr>
          <a:xfrm>
            <a:off x="7308990" y="694522"/>
            <a:ext cx="46678" cy="6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a:off x="2057400" y="3048000"/>
            <a:ext cx="641120" cy="453525"/>
          </a:xfrm>
          <a:prstGeom prst="rect">
            <a:avLst/>
          </a:prstGeom>
          <a:noFill/>
        </p:spPr>
      </p:pic>
      <p:sp>
        <p:nvSpPr>
          <p:cNvPr id="10" name="Freeform 9"/>
          <p:cNvSpPr/>
          <p:nvPr/>
        </p:nvSpPr>
        <p:spPr>
          <a:xfrm>
            <a:off x="-10886" y="-10886"/>
            <a:ext cx="3603172" cy="6868886"/>
          </a:xfrm>
          <a:custGeom>
            <a:avLst/>
            <a:gdLst>
              <a:gd name="connsiteX0" fmla="*/ 957943 w 3603172"/>
              <a:gd name="connsiteY0" fmla="*/ 10886 h 6868886"/>
              <a:gd name="connsiteX1" fmla="*/ 957943 w 3603172"/>
              <a:gd name="connsiteY1" fmla="*/ 10886 h 6868886"/>
              <a:gd name="connsiteX2" fmla="*/ 1197429 w 3603172"/>
              <a:gd name="connsiteY2" fmla="*/ 108857 h 6868886"/>
              <a:gd name="connsiteX3" fmla="*/ 1230086 w 3603172"/>
              <a:gd name="connsiteY3" fmla="*/ 119743 h 6868886"/>
              <a:gd name="connsiteX4" fmla="*/ 1317172 w 3603172"/>
              <a:gd name="connsiteY4" fmla="*/ 217715 h 6868886"/>
              <a:gd name="connsiteX5" fmla="*/ 1436915 w 3603172"/>
              <a:gd name="connsiteY5" fmla="*/ 283029 h 6868886"/>
              <a:gd name="connsiteX6" fmla="*/ 1513115 w 3603172"/>
              <a:gd name="connsiteY6" fmla="*/ 337457 h 6868886"/>
              <a:gd name="connsiteX7" fmla="*/ 1545772 w 3603172"/>
              <a:gd name="connsiteY7" fmla="*/ 359229 h 6868886"/>
              <a:gd name="connsiteX8" fmla="*/ 1632857 w 3603172"/>
              <a:gd name="connsiteY8" fmla="*/ 381000 h 6868886"/>
              <a:gd name="connsiteX9" fmla="*/ 1730829 w 3603172"/>
              <a:gd name="connsiteY9" fmla="*/ 446315 h 6868886"/>
              <a:gd name="connsiteX10" fmla="*/ 1850572 w 3603172"/>
              <a:gd name="connsiteY10" fmla="*/ 522515 h 6868886"/>
              <a:gd name="connsiteX11" fmla="*/ 1915886 w 3603172"/>
              <a:gd name="connsiteY11" fmla="*/ 587829 h 6868886"/>
              <a:gd name="connsiteX12" fmla="*/ 1981200 w 3603172"/>
              <a:gd name="connsiteY12" fmla="*/ 653143 h 6868886"/>
              <a:gd name="connsiteX13" fmla="*/ 2057400 w 3603172"/>
              <a:gd name="connsiteY13" fmla="*/ 772886 h 6868886"/>
              <a:gd name="connsiteX14" fmla="*/ 2111829 w 3603172"/>
              <a:gd name="connsiteY14" fmla="*/ 849086 h 6868886"/>
              <a:gd name="connsiteX15" fmla="*/ 2166257 w 3603172"/>
              <a:gd name="connsiteY15" fmla="*/ 903515 h 6868886"/>
              <a:gd name="connsiteX16" fmla="*/ 2188029 w 3603172"/>
              <a:gd name="connsiteY16" fmla="*/ 947057 h 6868886"/>
              <a:gd name="connsiteX17" fmla="*/ 2264229 w 3603172"/>
              <a:gd name="connsiteY17" fmla="*/ 1055915 h 6868886"/>
              <a:gd name="connsiteX18" fmla="*/ 2307772 w 3603172"/>
              <a:gd name="connsiteY18" fmla="*/ 1110343 h 6868886"/>
              <a:gd name="connsiteX19" fmla="*/ 2329543 w 3603172"/>
              <a:gd name="connsiteY19" fmla="*/ 1153886 h 6868886"/>
              <a:gd name="connsiteX20" fmla="*/ 2340429 w 3603172"/>
              <a:gd name="connsiteY20" fmla="*/ 1197429 h 6868886"/>
              <a:gd name="connsiteX21" fmla="*/ 2405743 w 3603172"/>
              <a:gd name="connsiteY21" fmla="*/ 1262743 h 6868886"/>
              <a:gd name="connsiteX22" fmla="*/ 2449286 w 3603172"/>
              <a:gd name="connsiteY22" fmla="*/ 1371600 h 6868886"/>
              <a:gd name="connsiteX23" fmla="*/ 2471057 w 3603172"/>
              <a:gd name="connsiteY23" fmla="*/ 1393372 h 6868886"/>
              <a:gd name="connsiteX24" fmla="*/ 2492829 w 3603172"/>
              <a:gd name="connsiteY24" fmla="*/ 1458686 h 6868886"/>
              <a:gd name="connsiteX25" fmla="*/ 2558143 w 3603172"/>
              <a:gd name="connsiteY25" fmla="*/ 1578429 h 6868886"/>
              <a:gd name="connsiteX26" fmla="*/ 2579915 w 3603172"/>
              <a:gd name="connsiteY26" fmla="*/ 1643743 h 6868886"/>
              <a:gd name="connsiteX27" fmla="*/ 2612572 w 3603172"/>
              <a:gd name="connsiteY27" fmla="*/ 1719943 h 6868886"/>
              <a:gd name="connsiteX28" fmla="*/ 2623457 w 3603172"/>
              <a:gd name="connsiteY28" fmla="*/ 1763486 h 6868886"/>
              <a:gd name="connsiteX29" fmla="*/ 2732315 w 3603172"/>
              <a:gd name="connsiteY29" fmla="*/ 1937657 h 6868886"/>
              <a:gd name="connsiteX30" fmla="*/ 2830286 w 3603172"/>
              <a:gd name="connsiteY30" fmla="*/ 2035629 h 6868886"/>
              <a:gd name="connsiteX31" fmla="*/ 2862943 w 3603172"/>
              <a:gd name="connsiteY31" fmla="*/ 2100943 h 6868886"/>
              <a:gd name="connsiteX32" fmla="*/ 2884715 w 3603172"/>
              <a:gd name="connsiteY32" fmla="*/ 2133600 h 6868886"/>
              <a:gd name="connsiteX33" fmla="*/ 2928257 w 3603172"/>
              <a:gd name="connsiteY33" fmla="*/ 2231572 h 6868886"/>
              <a:gd name="connsiteX34" fmla="*/ 3015343 w 3603172"/>
              <a:gd name="connsiteY34" fmla="*/ 2362200 h 6868886"/>
              <a:gd name="connsiteX35" fmla="*/ 3091543 w 3603172"/>
              <a:gd name="connsiteY35" fmla="*/ 2460172 h 6868886"/>
              <a:gd name="connsiteX36" fmla="*/ 3102429 w 3603172"/>
              <a:gd name="connsiteY36" fmla="*/ 2492829 h 6868886"/>
              <a:gd name="connsiteX37" fmla="*/ 3124200 w 3603172"/>
              <a:gd name="connsiteY37" fmla="*/ 2579915 h 6868886"/>
              <a:gd name="connsiteX38" fmla="*/ 3189515 w 3603172"/>
              <a:gd name="connsiteY38" fmla="*/ 2754086 h 6868886"/>
              <a:gd name="connsiteX39" fmla="*/ 3211286 w 3603172"/>
              <a:gd name="connsiteY39" fmla="*/ 2917372 h 6868886"/>
              <a:gd name="connsiteX40" fmla="*/ 3233057 w 3603172"/>
              <a:gd name="connsiteY40" fmla="*/ 3015343 h 6868886"/>
              <a:gd name="connsiteX41" fmla="*/ 3265715 w 3603172"/>
              <a:gd name="connsiteY41" fmla="*/ 3788229 h 6868886"/>
              <a:gd name="connsiteX42" fmla="*/ 3309257 w 3603172"/>
              <a:gd name="connsiteY42" fmla="*/ 3973286 h 6868886"/>
              <a:gd name="connsiteX43" fmla="*/ 3320143 w 3603172"/>
              <a:gd name="connsiteY43" fmla="*/ 4136572 h 6868886"/>
              <a:gd name="connsiteX44" fmla="*/ 3331029 w 3603172"/>
              <a:gd name="connsiteY44" fmla="*/ 4191000 h 6868886"/>
              <a:gd name="connsiteX45" fmla="*/ 3341915 w 3603172"/>
              <a:gd name="connsiteY45" fmla="*/ 4256315 h 6868886"/>
              <a:gd name="connsiteX46" fmla="*/ 3352800 w 3603172"/>
              <a:gd name="connsiteY46" fmla="*/ 4539343 h 6868886"/>
              <a:gd name="connsiteX47" fmla="*/ 3374572 w 3603172"/>
              <a:gd name="connsiteY47" fmla="*/ 4593772 h 6868886"/>
              <a:gd name="connsiteX48" fmla="*/ 3407229 w 3603172"/>
              <a:gd name="connsiteY48" fmla="*/ 4735286 h 6868886"/>
              <a:gd name="connsiteX49" fmla="*/ 3418115 w 3603172"/>
              <a:gd name="connsiteY49" fmla="*/ 4778829 h 6868886"/>
              <a:gd name="connsiteX50" fmla="*/ 3439886 w 3603172"/>
              <a:gd name="connsiteY50" fmla="*/ 5268686 h 6868886"/>
              <a:gd name="connsiteX51" fmla="*/ 3450772 w 3603172"/>
              <a:gd name="connsiteY51" fmla="*/ 5410200 h 6868886"/>
              <a:gd name="connsiteX52" fmla="*/ 3461657 w 3603172"/>
              <a:gd name="connsiteY52" fmla="*/ 5442857 h 6868886"/>
              <a:gd name="connsiteX53" fmla="*/ 3516086 w 3603172"/>
              <a:gd name="connsiteY53" fmla="*/ 5627915 h 6868886"/>
              <a:gd name="connsiteX54" fmla="*/ 3526972 w 3603172"/>
              <a:gd name="connsiteY54" fmla="*/ 5693229 h 6868886"/>
              <a:gd name="connsiteX55" fmla="*/ 3559629 w 3603172"/>
              <a:gd name="connsiteY55" fmla="*/ 6052457 h 6868886"/>
              <a:gd name="connsiteX56" fmla="*/ 3559629 w 3603172"/>
              <a:gd name="connsiteY56" fmla="*/ 6302829 h 6868886"/>
              <a:gd name="connsiteX57" fmla="*/ 3581400 w 3603172"/>
              <a:gd name="connsiteY57" fmla="*/ 6346372 h 6868886"/>
              <a:gd name="connsiteX58" fmla="*/ 3592286 w 3603172"/>
              <a:gd name="connsiteY58" fmla="*/ 6705600 h 6868886"/>
              <a:gd name="connsiteX59" fmla="*/ 3603172 w 3603172"/>
              <a:gd name="connsiteY59" fmla="*/ 6858000 h 6868886"/>
              <a:gd name="connsiteX60" fmla="*/ 0 w 3603172"/>
              <a:gd name="connsiteY60" fmla="*/ 6868886 h 6868886"/>
              <a:gd name="connsiteX61" fmla="*/ 0 w 3603172"/>
              <a:gd name="connsiteY61" fmla="*/ 0 h 6868886"/>
              <a:gd name="connsiteX62" fmla="*/ 957943 w 3603172"/>
              <a:gd name="connsiteY62" fmla="*/ 10886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03172" h="6868886">
                <a:moveTo>
                  <a:pt x="957943" y="10886"/>
                </a:moveTo>
                <a:lnTo>
                  <a:pt x="957943" y="10886"/>
                </a:lnTo>
                <a:lnTo>
                  <a:pt x="1197429" y="108857"/>
                </a:lnTo>
                <a:cubicBezTo>
                  <a:pt x="1208083" y="113119"/>
                  <a:pt x="1221126" y="112575"/>
                  <a:pt x="1230086" y="119743"/>
                </a:cubicBezTo>
                <a:cubicBezTo>
                  <a:pt x="1306777" y="181097"/>
                  <a:pt x="1153550" y="135906"/>
                  <a:pt x="1317172" y="217715"/>
                </a:cubicBezTo>
                <a:cubicBezTo>
                  <a:pt x="1386881" y="252569"/>
                  <a:pt x="1346626" y="231435"/>
                  <a:pt x="1436915" y="283029"/>
                </a:cubicBezTo>
                <a:cubicBezTo>
                  <a:pt x="1473983" y="338632"/>
                  <a:pt x="1439881" y="300840"/>
                  <a:pt x="1513115" y="337457"/>
                </a:cubicBezTo>
                <a:cubicBezTo>
                  <a:pt x="1524817" y="343308"/>
                  <a:pt x="1534070" y="353378"/>
                  <a:pt x="1545772" y="359229"/>
                </a:cubicBezTo>
                <a:cubicBezTo>
                  <a:pt x="1568089" y="370388"/>
                  <a:pt x="1612152" y="376859"/>
                  <a:pt x="1632857" y="381000"/>
                </a:cubicBezTo>
                <a:cubicBezTo>
                  <a:pt x="1738465" y="423244"/>
                  <a:pt x="1639727" y="375458"/>
                  <a:pt x="1730829" y="446315"/>
                </a:cubicBezTo>
                <a:cubicBezTo>
                  <a:pt x="1768612" y="475702"/>
                  <a:pt x="1815986" y="487929"/>
                  <a:pt x="1850572" y="522515"/>
                </a:cubicBezTo>
                <a:cubicBezTo>
                  <a:pt x="1872343" y="544286"/>
                  <a:pt x="1897413" y="563197"/>
                  <a:pt x="1915886" y="587829"/>
                </a:cubicBezTo>
                <a:cubicBezTo>
                  <a:pt x="1956393" y="641838"/>
                  <a:pt x="1933447" y="621308"/>
                  <a:pt x="1981200" y="653143"/>
                </a:cubicBezTo>
                <a:cubicBezTo>
                  <a:pt x="2016146" y="711387"/>
                  <a:pt x="2015938" y="712997"/>
                  <a:pt x="2057400" y="772886"/>
                </a:cubicBezTo>
                <a:cubicBezTo>
                  <a:pt x="2075168" y="798550"/>
                  <a:pt x="2089757" y="827014"/>
                  <a:pt x="2111829" y="849086"/>
                </a:cubicBezTo>
                <a:cubicBezTo>
                  <a:pt x="2129972" y="867229"/>
                  <a:pt x="2150505" y="883262"/>
                  <a:pt x="2166257" y="903515"/>
                </a:cubicBezTo>
                <a:cubicBezTo>
                  <a:pt x="2176220" y="916324"/>
                  <a:pt x="2179254" y="933407"/>
                  <a:pt x="2188029" y="947057"/>
                </a:cubicBezTo>
                <a:cubicBezTo>
                  <a:pt x="2211981" y="984315"/>
                  <a:pt x="2236559" y="1021328"/>
                  <a:pt x="2264229" y="1055915"/>
                </a:cubicBezTo>
                <a:cubicBezTo>
                  <a:pt x="2278743" y="1074058"/>
                  <a:pt x="2294884" y="1091011"/>
                  <a:pt x="2307772" y="1110343"/>
                </a:cubicBezTo>
                <a:cubicBezTo>
                  <a:pt x="2316773" y="1123845"/>
                  <a:pt x="2323845" y="1138692"/>
                  <a:pt x="2329543" y="1153886"/>
                </a:cubicBezTo>
                <a:cubicBezTo>
                  <a:pt x="2334796" y="1167894"/>
                  <a:pt x="2331849" y="1185172"/>
                  <a:pt x="2340429" y="1197429"/>
                </a:cubicBezTo>
                <a:cubicBezTo>
                  <a:pt x="2358086" y="1222653"/>
                  <a:pt x="2383972" y="1240972"/>
                  <a:pt x="2405743" y="1262743"/>
                </a:cubicBezTo>
                <a:cubicBezTo>
                  <a:pt x="2418507" y="1301033"/>
                  <a:pt x="2428633" y="1334424"/>
                  <a:pt x="2449286" y="1371600"/>
                </a:cubicBezTo>
                <a:cubicBezTo>
                  <a:pt x="2454270" y="1380572"/>
                  <a:pt x="2463800" y="1386115"/>
                  <a:pt x="2471057" y="1393372"/>
                </a:cubicBezTo>
                <a:cubicBezTo>
                  <a:pt x="2478314" y="1415143"/>
                  <a:pt x="2484306" y="1437378"/>
                  <a:pt x="2492829" y="1458686"/>
                </a:cubicBezTo>
                <a:cubicBezTo>
                  <a:pt x="2511181" y="1504566"/>
                  <a:pt x="2536298" y="1531099"/>
                  <a:pt x="2558143" y="1578429"/>
                </a:cubicBezTo>
                <a:cubicBezTo>
                  <a:pt x="2567760" y="1599266"/>
                  <a:pt x="2571677" y="1622324"/>
                  <a:pt x="2579915" y="1643743"/>
                </a:cubicBezTo>
                <a:cubicBezTo>
                  <a:pt x="2589835" y="1669535"/>
                  <a:pt x="2603128" y="1693972"/>
                  <a:pt x="2612572" y="1719943"/>
                </a:cubicBezTo>
                <a:cubicBezTo>
                  <a:pt x="2617685" y="1734003"/>
                  <a:pt x="2618204" y="1749478"/>
                  <a:pt x="2623457" y="1763486"/>
                </a:cubicBezTo>
                <a:cubicBezTo>
                  <a:pt x="2642080" y="1813149"/>
                  <a:pt x="2721856" y="1924737"/>
                  <a:pt x="2732315" y="1937657"/>
                </a:cubicBezTo>
                <a:cubicBezTo>
                  <a:pt x="2761374" y="1973553"/>
                  <a:pt x="2801435" y="1999565"/>
                  <a:pt x="2830286" y="2035629"/>
                </a:cubicBezTo>
                <a:cubicBezTo>
                  <a:pt x="2845492" y="2054636"/>
                  <a:pt x="2851122" y="2079665"/>
                  <a:pt x="2862943" y="2100943"/>
                </a:cubicBezTo>
                <a:cubicBezTo>
                  <a:pt x="2869297" y="2112380"/>
                  <a:pt x="2878864" y="2121898"/>
                  <a:pt x="2884715" y="2133600"/>
                </a:cubicBezTo>
                <a:cubicBezTo>
                  <a:pt x="2900697" y="2165564"/>
                  <a:pt x="2912275" y="2199608"/>
                  <a:pt x="2928257" y="2231572"/>
                </a:cubicBezTo>
                <a:cubicBezTo>
                  <a:pt x="2957166" y="2289391"/>
                  <a:pt x="2977840" y="2303267"/>
                  <a:pt x="3015343" y="2362200"/>
                </a:cubicBezTo>
                <a:cubicBezTo>
                  <a:pt x="3073523" y="2453625"/>
                  <a:pt x="2986218" y="2354845"/>
                  <a:pt x="3091543" y="2460172"/>
                </a:cubicBezTo>
                <a:cubicBezTo>
                  <a:pt x="3095172" y="2471058"/>
                  <a:pt x="3099410" y="2481759"/>
                  <a:pt x="3102429" y="2492829"/>
                </a:cubicBezTo>
                <a:cubicBezTo>
                  <a:pt x="3110302" y="2521697"/>
                  <a:pt x="3114315" y="2551673"/>
                  <a:pt x="3124200" y="2579915"/>
                </a:cubicBezTo>
                <a:cubicBezTo>
                  <a:pt x="3208460" y="2820657"/>
                  <a:pt x="3159552" y="2634236"/>
                  <a:pt x="3189515" y="2754086"/>
                </a:cubicBezTo>
                <a:cubicBezTo>
                  <a:pt x="3192880" y="2781007"/>
                  <a:pt x="3205649" y="2887309"/>
                  <a:pt x="3211286" y="2917372"/>
                </a:cubicBezTo>
                <a:cubicBezTo>
                  <a:pt x="3217451" y="2950253"/>
                  <a:pt x="3225800" y="2982686"/>
                  <a:pt x="3233057" y="3015343"/>
                </a:cubicBezTo>
                <a:cubicBezTo>
                  <a:pt x="3243943" y="3272972"/>
                  <a:pt x="3206656" y="3537225"/>
                  <a:pt x="3265715" y="3788229"/>
                </a:cubicBezTo>
                <a:lnTo>
                  <a:pt x="3309257" y="3973286"/>
                </a:lnTo>
                <a:cubicBezTo>
                  <a:pt x="3312886" y="4027715"/>
                  <a:pt x="3314715" y="4082293"/>
                  <a:pt x="3320143" y="4136572"/>
                </a:cubicBezTo>
                <a:cubicBezTo>
                  <a:pt x="3321984" y="4154982"/>
                  <a:pt x="3327719" y="4172796"/>
                  <a:pt x="3331029" y="4191000"/>
                </a:cubicBezTo>
                <a:cubicBezTo>
                  <a:pt x="3334977" y="4212716"/>
                  <a:pt x="3338286" y="4234543"/>
                  <a:pt x="3341915" y="4256315"/>
                </a:cubicBezTo>
                <a:cubicBezTo>
                  <a:pt x="3345543" y="4350658"/>
                  <a:pt x="3343706" y="4445370"/>
                  <a:pt x="3352800" y="4539343"/>
                </a:cubicBezTo>
                <a:cubicBezTo>
                  <a:pt x="3354682" y="4558793"/>
                  <a:pt x="3368825" y="4575095"/>
                  <a:pt x="3374572" y="4593772"/>
                </a:cubicBezTo>
                <a:cubicBezTo>
                  <a:pt x="3395912" y="4663125"/>
                  <a:pt x="3393516" y="4673580"/>
                  <a:pt x="3407229" y="4735286"/>
                </a:cubicBezTo>
                <a:cubicBezTo>
                  <a:pt x="3410475" y="4749891"/>
                  <a:pt x="3414486" y="4764315"/>
                  <a:pt x="3418115" y="4778829"/>
                </a:cubicBezTo>
                <a:cubicBezTo>
                  <a:pt x="3425372" y="4942115"/>
                  <a:pt x="3431443" y="5105457"/>
                  <a:pt x="3439886" y="5268686"/>
                </a:cubicBezTo>
                <a:cubicBezTo>
                  <a:pt x="3442330" y="5315934"/>
                  <a:pt x="3444904" y="5363255"/>
                  <a:pt x="3450772" y="5410200"/>
                </a:cubicBezTo>
                <a:cubicBezTo>
                  <a:pt x="3452195" y="5421586"/>
                  <a:pt x="3458700" y="5431770"/>
                  <a:pt x="3461657" y="5442857"/>
                </a:cubicBezTo>
                <a:cubicBezTo>
                  <a:pt x="3506532" y="5611137"/>
                  <a:pt x="3474391" y="5523674"/>
                  <a:pt x="3516086" y="5627915"/>
                </a:cubicBezTo>
                <a:cubicBezTo>
                  <a:pt x="3519715" y="5649686"/>
                  <a:pt x="3524974" y="5671248"/>
                  <a:pt x="3526972" y="5693229"/>
                </a:cubicBezTo>
                <a:cubicBezTo>
                  <a:pt x="3562075" y="6079360"/>
                  <a:pt x="3529963" y="5874467"/>
                  <a:pt x="3559629" y="6052457"/>
                </a:cubicBezTo>
                <a:cubicBezTo>
                  <a:pt x="3546138" y="6160385"/>
                  <a:pt x="3539038" y="6172421"/>
                  <a:pt x="3559629" y="6302829"/>
                </a:cubicBezTo>
                <a:cubicBezTo>
                  <a:pt x="3562160" y="6318858"/>
                  <a:pt x="3574143" y="6331858"/>
                  <a:pt x="3581400" y="6346372"/>
                </a:cubicBezTo>
                <a:cubicBezTo>
                  <a:pt x="3585029" y="6466115"/>
                  <a:pt x="3587193" y="6585911"/>
                  <a:pt x="3592286" y="6705600"/>
                </a:cubicBezTo>
                <a:cubicBezTo>
                  <a:pt x="3594451" y="6756483"/>
                  <a:pt x="3603172" y="6858000"/>
                  <a:pt x="3603172" y="6858000"/>
                </a:cubicBezTo>
                <a:lnTo>
                  <a:pt x="0" y="6868886"/>
                </a:lnTo>
                <a:lnTo>
                  <a:pt x="0" y="0"/>
                </a:lnTo>
                <a:lnTo>
                  <a:pt x="957943" y="10886"/>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3352800" y="2286000"/>
            <a:ext cx="378481" cy="962506"/>
          </a:xfrm>
          <a:prstGeom prst="rect">
            <a:avLst/>
          </a:prstGeom>
          <a:solidFill>
            <a:schemeClr val="bg1"/>
          </a:solidFill>
        </p:spPr>
      </p:pic>
      <p:pic>
        <p:nvPicPr>
          <p:cNvPr id="12"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21226725">
            <a:off x="2971800" y="1143000"/>
            <a:ext cx="378481" cy="962506"/>
          </a:xfrm>
          <a:prstGeom prst="rect">
            <a:avLst/>
          </a:prstGeom>
          <a:solidFill>
            <a:schemeClr val="bg1"/>
          </a:solidFill>
        </p:spPr>
      </p:pic>
      <p:pic>
        <p:nvPicPr>
          <p:cNvPr id="13"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255081">
            <a:off x="3616556" y="4508505"/>
            <a:ext cx="378481" cy="962506"/>
          </a:xfrm>
          <a:prstGeom prst="rect">
            <a:avLst/>
          </a:prstGeom>
          <a:solidFill>
            <a:schemeClr val="bg1"/>
          </a:solidFill>
        </p:spPr>
      </p:pic>
      <p:pic>
        <p:nvPicPr>
          <p:cNvPr id="14"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399006">
            <a:off x="3733800" y="5715000"/>
            <a:ext cx="378481" cy="962506"/>
          </a:xfrm>
          <a:prstGeom prst="rect">
            <a:avLst/>
          </a:prstGeom>
          <a:solidFill>
            <a:schemeClr val="bg1"/>
          </a:solidFill>
        </p:spPr>
      </p:pic>
      <p:pic>
        <p:nvPicPr>
          <p:cNvPr id="15"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20772815">
            <a:off x="2395231" y="259832"/>
            <a:ext cx="378481" cy="962506"/>
          </a:xfrm>
          <a:prstGeom prst="rect">
            <a:avLst/>
          </a:prstGeom>
          <a:solidFill>
            <a:schemeClr val="bg1"/>
          </a:solidFill>
        </p:spPr>
      </p:pic>
      <p:pic>
        <p:nvPicPr>
          <p:cNvPr id="16"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21177232">
            <a:off x="3657600" y="1295400"/>
            <a:ext cx="378481" cy="962506"/>
          </a:xfrm>
          <a:prstGeom prst="rect">
            <a:avLst/>
          </a:prstGeom>
          <a:solidFill>
            <a:schemeClr val="bg1"/>
          </a:solidFill>
        </p:spPr>
      </p:pic>
      <p:pic>
        <p:nvPicPr>
          <p:cNvPr id="17"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4191000" y="3810000"/>
            <a:ext cx="378481" cy="962506"/>
          </a:xfrm>
          <a:prstGeom prst="rect">
            <a:avLst/>
          </a:prstGeom>
          <a:solidFill>
            <a:schemeClr val="bg1"/>
          </a:solidFill>
        </p:spPr>
      </p:pic>
      <p:pic>
        <p:nvPicPr>
          <p:cNvPr id="18"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4038600" y="2514600"/>
            <a:ext cx="378481" cy="962506"/>
          </a:xfrm>
          <a:prstGeom prst="rect">
            <a:avLst/>
          </a:prstGeom>
          <a:solidFill>
            <a:schemeClr val="bg1"/>
          </a:solidFill>
        </p:spPr>
      </p:pic>
      <p:pic>
        <p:nvPicPr>
          <p:cNvPr id="19"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4191000" y="4953000"/>
            <a:ext cx="378481" cy="962506"/>
          </a:xfrm>
          <a:prstGeom prst="rect">
            <a:avLst/>
          </a:prstGeom>
          <a:solidFill>
            <a:schemeClr val="bg1"/>
          </a:solidFill>
        </p:spPr>
      </p:pic>
      <p:pic>
        <p:nvPicPr>
          <p:cNvPr id="20"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20784108">
            <a:off x="3352800" y="228600"/>
            <a:ext cx="378481" cy="962506"/>
          </a:xfrm>
          <a:prstGeom prst="rect">
            <a:avLst/>
          </a:prstGeom>
          <a:solidFill>
            <a:schemeClr val="bg1"/>
          </a:solidFill>
        </p:spPr>
      </p:pic>
      <p:pic>
        <p:nvPicPr>
          <p:cNvPr id="21"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507958">
            <a:off x="4267200" y="6172200"/>
            <a:ext cx="378481" cy="962506"/>
          </a:xfrm>
          <a:prstGeom prst="rect">
            <a:avLst/>
          </a:prstGeom>
          <a:solidFill>
            <a:schemeClr val="bg1"/>
          </a:solidFill>
        </p:spPr>
      </p:pic>
      <p:pic>
        <p:nvPicPr>
          <p:cNvPr id="22"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4756043" y="3438417"/>
            <a:ext cx="378481" cy="962506"/>
          </a:xfrm>
          <a:prstGeom prst="rect">
            <a:avLst/>
          </a:prstGeom>
          <a:solidFill>
            <a:schemeClr val="bg1"/>
          </a:solidFill>
        </p:spPr>
      </p:pic>
      <p:pic>
        <p:nvPicPr>
          <p:cNvPr id="23"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21226725">
            <a:off x="4146443" y="1304817"/>
            <a:ext cx="378481" cy="962506"/>
          </a:xfrm>
          <a:prstGeom prst="rect">
            <a:avLst/>
          </a:prstGeom>
          <a:solidFill>
            <a:schemeClr val="bg1"/>
          </a:solidFill>
        </p:spPr>
      </p:pic>
      <p:pic>
        <p:nvPicPr>
          <p:cNvPr id="24"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4908443" y="5876817"/>
            <a:ext cx="378481" cy="962506"/>
          </a:xfrm>
          <a:prstGeom prst="rect">
            <a:avLst/>
          </a:prstGeom>
          <a:solidFill>
            <a:schemeClr val="bg1"/>
          </a:solidFill>
        </p:spPr>
      </p:pic>
      <p:pic>
        <p:nvPicPr>
          <p:cNvPr id="25"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4724400" y="2286000"/>
            <a:ext cx="378481" cy="962506"/>
          </a:xfrm>
          <a:prstGeom prst="rect">
            <a:avLst/>
          </a:prstGeom>
          <a:solidFill>
            <a:schemeClr val="bg1"/>
          </a:solidFill>
        </p:spPr>
      </p:pic>
      <p:pic>
        <p:nvPicPr>
          <p:cNvPr id="26"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4876800" y="4724400"/>
            <a:ext cx="378481" cy="962506"/>
          </a:xfrm>
          <a:prstGeom prst="rect">
            <a:avLst/>
          </a:prstGeom>
          <a:solidFill>
            <a:schemeClr val="bg1"/>
          </a:solidFill>
        </p:spPr>
      </p:pic>
      <p:pic>
        <p:nvPicPr>
          <p:cNvPr id="27"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21180504">
            <a:off x="4070243" y="259603"/>
            <a:ext cx="378481" cy="962506"/>
          </a:xfrm>
          <a:prstGeom prst="rect">
            <a:avLst/>
          </a:prstGeom>
          <a:solidFill>
            <a:schemeClr val="bg1"/>
          </a:solidFill>
        </p:spPr>
      </p:pic>
      <p:pic>
        <p:nvPicPr>
          <p:cNvPr id="28"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5289443" y="3231402"/>
            <a:ext cx="378481" cy="962506"/>
          </a:xfrm>
          <a:prstGeom prst="rect">
            <a:avLst/>
          </a:prstGeom>
          <a:solidFill>
            <a:schemeClr val="bg1"/>
          </a:solidFill>
        </p:spPr>
      </p:pic>
      <p:pic>
        <p:nvPicPr>
          <p:cNvPr id="29"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21226725">
            <a:off x="4679843" y="1097802"/>
            <a:ext cx="378481" cy="962506"/>
          </a:xfrm>
          <a:prstGeom prst="rect">
            <a:avLst/>
          </a:prstGeom>
          <a:solidFill>
            <a:schemeClr val="bg1"/>
          </a:solidFill>
        </p:spPr>
      </p:pic>
      <p:pic>
        <p:nvPicPr>
          <p:cNvPr id="30"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rot="152537">
            <a:off x="5507560" y="5887574"/>
            <a:ext cx="378481" cy="962506"/>
          </a:xfrm>
          <a:prstGeom prst="rect">
            <a:avLst/>
          </a:prstGeom>
          <a:solidFill>
            <a:schemeClr val="bg1"/>
          </a:solidFill>
        </p:spPr>
      </p:pic>
      <p:pic>
        <p:nvPicPr>
          <p:cNvPr id="31"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5746643" y="2469402"/>
            <a:ext cx="378481" cy="962506"/>
          </a:xfrm>
          <a:prstGeom prst="rect">
            <a:avLst/>
          </a:prstGeom>
          <a:solidFill>
            <a:schemeClr val="bg1"/>
          </a:solidFill>
        </p:spPr>
      </p:pic>
      <p:pic>
        <p:nvPicPr>
          <p:cNvPr id="32"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5562600" y="4419600"/>
            <a:ext cx="378481" cy="962506"/>
          </a:xfrm>
          <a:prstGeom prst="rect">
            <a:avLst/>
          </a:prstGeom>
          <a:solidFill>
            <a:schemeClr val="bg1"/>
          </a:solidFill>
        </p:spPr>
      </p:pic>
      <p:pic>
        <p:nvPicPr>
          <p:cNvPr id="33" name="Picture 7" descr="C:\Documents and Settings\Michael\Local Settings\Temporary Internet Files\Content.IE5\PKXLAEQ8\MC900078711[1].wmf"/>
          <p:cNvPicPr>
            <a:picLocks noChangeAspect="1" noChangeArrowheads="1"/>
          </p:cNvPicPr>
          <p:nvPr/>
        </p:nvPicPr>
        <p:blipFill>
          <a:blip r:embed="rId3" cstate="print"/>
          <a:srcRect t="6973" r="11275"/>
          <a:stretch>
            <a:fillRect/>
          </a:stretch>
        </p:blipFill>
        <p:spPr bwMode="auto">
          <a:xfrm>
            <a:off x="2743200" y="-228600"/>
            <a:ext cx="378481" cy="1125464"/>
          </a:xfrm>
          <a:prstGeom prst="rect">
            <a:avLst/>
          </a:prstGeom>
          <a:solidFill>
            <a:schemeClr val="bg1"/>
          </a:solidFill>
        </p:spPr>
      </p:pic>
      <p:pic>
        <p:nvPicPr>
          <p:cNvPr id="3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755697" y="3928349"/>
            <a:ext cx="500535" cy="323422"/>
          </a:xfrm>
          <a:prstGeom prst="rect">
            <a:avLst/>
          </a:prstGeom>
          <a:noFill/>
        </p:spPr>
      </p:pic>
      <p:pic>
        <p:nvPicPr>
          <p:cNvPr id="3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060497" y="5147549"/>
            <a:ext cx="500535" cy="323422"/>
          </a:xfrm>
          <a:prstGeom prst="rect">
            <a:avLst/>
          </a:prstGeom>
          <a:noFill/>
        </p:spPr>
      </p:pic>
      <p:pic>
        <p:nvPicPr>
          <p:cNvPr id="3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755697" y="2937749"/>
            <a:ext cx="500535" cy="323422"/>
          </a:xfrm>
          <a:prstGeom prst="rect">
            <a:avLst/>
          </a:prstGeom>
          <a:noFill/>
        </p:spPr>
      </p:pic>
      <p:pic>
        <p:nvPicPr>
          <p:cNvPr id="3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98497" y="4766549"/>
            <a:ext cx="500535" cy="323422"/>
          </a:xfrm>
          <a:prstGeom prst="rect">
            <a:avLst/>
          </a:prstGeom>
          <a:noFill/>
        </p:spPr>
      </p:pic>
      <p:pic>
        <p:nvPicPr>
          <p:cNvPr id="3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755697" y="1566149"/>
            <a:ext cx="500535" cy="323422"/>
          </a:xfrm>
          <a:prstGeom prst="rect">
            <a:avLst/>
          </a:prstGeom>
          <a:noFill/>
        </p:spPr>
      </p:pic>
      <p:pic>
        <p:nvPicPr>
          <p:cNvPr id="3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6097" y="6214349"/>
            <a:ext cx="500535" cy="323422"/>
          </a:xfrm>
          <a:prstGeom prst="rect">
            <a:avLst/>
          </a:prstGeom>
          <a:noFill/>
        </p:spPr>
      </p:pic>
      <p:pic>
        <p:nvPicPr>
          <p:cNvPr id="4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19212" y="2588893"/>
            <a:ext cx="500535" cy="323422"/>
          </a:xfrm>
          <a:prstGeom prst="rect">
            <a:avLst/>
          </a:prstGeom>
          <a:noFill/>
        </p:spPr>
      </p:pic>
      <p:pic>
        <p:nvPicPr>
          <p:cNvPr id="4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908097" y="499349"/>
            <a:ext cx="500535" cy="323422"/>
          </a:xfrm>
          <a:prstGeom prst="rect">
            <a:avLst/>
          </a:prstGeom>
          <a:noFill/>
        </p:spPr>
      </p:pic>
      <p:pic>
        <p:nvPicPr>
          <p:cNvPr id="4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289097" y="6214349"/>
            <a:ext cx="500535" cy="323422"/>
          </a:xfrm>
          <a:prstGeom prst="rect">
            <a:avLst/>
          </a:prstGeom>
          <a:noFill/>
        </p:spPr>
      </p:pic>
      <p:pic>
        <p:nvPicPr>
          <p:cNvPr id="4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6097" y="2099549"/>
            <a:ext cx="500535" cy="323422"/>
          </a:xfrm>
          <a:prstGeom prst="rect">
            <a:avLst/>
          </a:prstGeom>
          <a:noFill/>
        </p:spPr>
      </p:pic>
      <p:pic>
        <p:nvPicPr>
          <p:cNvPr id="4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136697" y="4461749"/>
            <a:ext cx="500535" cy="323422"/>
          </a:xfrm>
          <a:prstGeom prst="rect">
            <a:avLst/>
          </a:prstGeom>
          <a:noFill/>
        </p:spPr>
      </p:pic>
      <p:pic>
        <p:nvPicPr>
          <p:cNvPr id="4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6097" y="3394949"/>
            <a:ext cx="500535" cy="323422"/>
          </a:xfrm>
          <a:prstGeom prst="rect">
            <a:avLst/>
          </a:prstGeom>
          <a:noFill/>
        </p:spPr>
      </p:pic>
      <p:pic>
        <p:nvPicPr>
          <p:cNvPr id="4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98497" y="956549"/>
            <a:ext cx="500535" cy="323422"/>
          </a:xfrm>
          <a:prstGeom prst="rect">
            <a:avLst/>
          </a:prstGeom>
          <a:noFill/>
        </p:spPr>
      </p:pic>
      <p:pic>
        <p:nvPicPr>
          <p:cNvPr id="4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450897" y="5680949"/>
            <a:ext cx="500535" cy="323422"/>
          </a:xfrm>
          <a:prstGeom prst="rect">
            <a:avLst/>
          </a:prstGeom>
          <a:noFill/>
        </p:spPr>
      </p:pic>
      <p:pic>
        <p:nvPicPr>
          <p:cNvPr id="4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79497" y="6595349"/>
            <a:ext cx="500535" cy="323422"/>
          </a:xfrm>
          <a:prstGeom prst="rect">
            <a:avLst/>
          </a:prstGeom>
          <a:noFill/>
        </p:spPr>
      </p:pic>
      <p:pic>
        <p:nvPicPr>
          <p:cNvPr id="5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6097" y="346949"/>
            <a:ext cx="500535" cy="323422"/>
          </a:xfrm>
          <a:prstGeom prst="rect">
            <a:avLst/>
          </a:prstGeom>
          <a:noFill/>
        </p:spPr>
      </p:pic>
      <p:pic>
        <p:nvPicPr>
          <p:cNvPr id="5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52412" y="2588893"/>
            <a:ext cx="500535" cy="323422"/>
          </a:xfrm>
          <a:prstGeom prst="rect">
            <a:avLst/>
          </a:prstGeom>
          <a:noFill/>
        </p:spPr>
      </p:pic>
      <p:pic>
        <p:nvPicPr>
          <p:cNvPr id="5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50069" y="1439848"/>
            <a:ext cx="500535" cy="323422"/>
          </a:xfrm>
          <a:prstGeom prst="rect">
            <a:avLst/>
          </a:prstGeom>
          <a:noFill/>
        </p:spPr>
      </p:pic>
      <p:pic>
        <p:nvPicPr>
          <p:cNvPr id="5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517697" y="4028528"/>
            <a:ext cx="500535" cy="323422"/>
          </a:xfrm>
          <a:prstGeom prst="rect">
            <a:avLst/>
          </a:prstGeom>
          <a:noFill/>
        </p:spPr>
      </p:pic>
      <p:pic>
        <p:nvPicPr>
          <p:cNvPr id="5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682943" y="3557907"/>
            <a:ext cx="500535" cy="323422"/>
          </a:xfrm>
          <a:prstGeom prst="rect">
            <a:avLst/>
          </a:prstGeom>
          <a:noFill/>
        </p:spPr>
      </p:pic>
      <p:pic>
        <p:nvPicPr>
          <p:cNvPr id="5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052045" y="2788944"/>
            <a:ext cx="500535" cy="323422"/>
          </a:xfrm>
          <a:prstGeom prst="rect">
            <a:avLst/>
          </a:prstGeom>
          <a:noFill/>
        </p:spPr>
      </p:pic>
      <p:pic>
        <p:nvPicPr>
          <p:cNvPr id="5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908097" y="2199728"/>
            <a:ext cx="500535" cy="323422"/>
          </a:xfrm>
          <a:prstGeom prst="rect">
            <a:avLst/>
          </a:prstGeom>
          <a:noFill/>
        </p:spPr>
      </p:pic>
      <p:pic>
        <p:nvPicPr>
          <p:cNvPr id="5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908097" y="3495128"/>
            <a:ext cx="500535" cy="323422"/>
          </a:xfrm>
          <a:prstGeom prst="rect">
            <a:avLst/>
          </a:prstGeom>
          <a:noFill/>
        </p:spPr>
      </p:pic>
      <p:pic>
        <p:nvPicPr>
          <p:cNvPr id="5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014412" y="2689072"/>
            <a:ext cx="500535" cy="323422"/>
          </a:xfrm>
          <a:prstGeom prst="rect">
            <a:avLst/>
          </a:prstGeom>
          <a:noFill/>
        </p:spPr>
      </p:pic>
      <p:pic>
        <p:nvPicPr>
          <p:cNvPr id="5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39244" y="5523445"/>
            <a:ext cx="500535" cy="323422"/>
          </a:xfrm>
          <a:prstGeom prst="rect">
            <a:avLst/>
          </a:prstGeom>
          <a:noFill/>
        </p:spPr>
      </p:pic>
      <p:pic>
        <p:nvPicPr>
          <p:cNvPr id="6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39244" y="4532845"/>
            <a:ext cx="500535" cy="323422"/>
          </a:xfrm>
          <a:prstGeom prst="rect">
            <a:avLst/>
          </a:prstGeom>
          <a:noFill/>
        </p:spPr>
      </p:pic>
      <p:pic>
        <p:nvPicPr>
          <p:cNvPr id="6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202759" y="4183989"/>
            <a:ext cx="500535" cy="323422"/>
          </a:xfrm>
          <a:prstGeom prst="rect">
            <a:avLst/>
          </a:prstGeom>
          <a:noFill/>
        </p:spPr>
      </p:pic>
      <p:pic>
        <p:nvPicPr>
          <p:cNvPr id="6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9644" y="3694645"/>
            <a:ext cx="500535" cy="323422"/>
          </a:xfrm>
          <a:prstGeom prst="rect">
            <a:avLst/>
          </a:prstGeom>
          <a:noFill/>
        </p:spPr>
      </p:pic>
      <p:pic>
        <p:nvPicPr>
          <p:cNvPr id="6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9644" y="4990045"/>
            <a:ext cx="500535" cy="323422"/>
          </a:xfrm>
          <a:prstGeom prst="rect">
            <a:avLst/>
          </a:prstGeom>
          <a:noFill/>
        </p:spPr>
      </p:pic>
      <p:pic>
        <p:nvPicPr>
          <p:cNvPr id="6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5959" y="4183989"/>
            <a:ext cx="500535" cy="323422"/>
          </a:xfrm>
          <a:prstGeom prst="rect">
            <a:avLst/>
          </a:prstGeom>
          <a:noFill/>
        </p:spPr>
      </p:pic>
      <p:pic>
        <p:nvPicPr>
          <p:cNvPr id="6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01943" y="2664939"/>
            <a:ext cx="500535" cy="323422"/>
          </a:xfrm>
          <a:prstGeom prst="rect">
            <a:avLst/>
          </a:prstGeom>
          <a:noFill/>
        </p:spPr>
      </p:pic>
      <p:pic>
        <p:nvPicPr>
          <p:cNvPr id="6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01943" y="1674339"/>
            <a:ext cx="500535" cy="323422"/>
          </a:xfrm>
          <a:prstGeom prst="rect">
            <a:avLst/>
          </a:prstGeom>
          <a:noFill/>
        </p:spPr>
      </p:pic>
      <p:pic>
        <p:nvPicPr>
          <p:cNvPr id="6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88263" y="1434044"/>
            <a:ext cx="500535" cy="323422"/>
          </a:xfrm>
          <a:prstGeom prst="rect">
            <a:avLst/>
          </a:prstGeom>
          <a:noFill/>
        </p:spPr>
      </p:pic>
      <p:pic>
        <p:nvPicPr>
          <p:cNvPr id="6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92343" y="836139"/>
            <a:ext cx="500535" cy="323422"/>
          </a:xfrm>
          <a:prstGeom prst="rect">
            <a:avLst/>
          </a:prstGeom>
          <a:noFill/>
        </p:spPr>
      </p:pic>
      <p:pic>
        <p:nvPicPr>
          <p:cNvPr id="6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92343" y="2131539"/>
            <a:ext cx="500535" cy="323422"/>
          </a:xfrm>
          <a:prstGeom prst="rect">
            <a:avLst/>
          </a:prstGeom>
          <a:noFill/>
        </p:spPr>
      </p:pic>
      <p:pic>
        <p:nvPicPr>
          <p:cNvPr id="7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798658" y="1325483"/>
            <a:ext cx="500535" cy="323422"/>
          </a:xfrm>
          <a:prstGeom prst="rect">
            <a:avLst/>
          </a:prstGeom>
          <a:noFill/>
        </p:spPr>
      </p:pic>
      <p:pic>
        <p:nvPicPr>
          <p:cNvPr id="7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057569" y="6286954"/>
            <a:ext cx="500535" cy="323422"/>
          </a:xfrm>
          <a:prstGeom prst="rect">
            <a:avLst/>
          </a:prstGeom>
          <a:noFill/>
        </p:spPr>
      </p:pic>
      <p:pic>
        <p:nvPicPr>
          <p:cNvPr id="7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057569" y="5296354"/>
            <a:ext cx="500535" cy="323422"/>
          </a:xfrm>
          <a:prstGeom prst="rect">
            <a:avLst/>
          </a:prstGeom>
          <a:noFill/>
        </p:spPr>
      </p:pic>
      <p:pic>
        <p:nvPicPr>
          <p:cNvPr id="7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621084" y="4947498"/>
            <a:ext cx="500535" cy="323422"/>
          </a:xfrm>
          <a:prstGeom prst="rect">
            <a:avLst/>
          </a:prstGeom>
          <a:noFill/>
        </p:spPr>
      </p:pic>
      <p:pic>
        <p:nvPicPr>
          <p:cNvPr id="7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47969" y="4458154"/>
            <a:ext cx="500535" cy="323422"/>
          </a:xfrm>
          <a:prstGeom prst="rect">
            <a:avLst/>
          </a:prstGeom>
          <a:noFill/>
        </p:spPr>
      </p:pic>
      <p:pic>
        <p:nvPicPr>
          <p:cNvPr id="7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47969" y="5753554"/>
            <a:ext cx="500535" cy="323422"/>
          </a:xfrm>
          <a:prstGeom prst="rect">
            <a:avLst/>
          </a:prstGeom>
          <a:noFill/>
        </p:spPr>
      </p:pic>
      <p:pic>
        <p:nvPicPr>
          <p:cNvPr id="7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554284" y="4947498"/>
            <a:ext cx="500535" cy="323422"/>
          </a:xfrm>
          <a:prstGeom prst="rect">
            <a:avLst/>
          </a:prstGeom>
          <a:noFill/>
        </p:spPr>
      </p:pic>
      <p:pic>
        <p:nvPicPr>
          <p:cNvPr id="7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39245" y="6108051"/>
            <a:ext cx="500535" cy="323422"/>
          </a:xfrm>
          <a:prstGeom prst="rect">
            <a:avLst/>
          </a:prstGeom>
          <a:noFill/>
        </p:spPr>
      </p:pic>
      <p:pic>
        <p:nvPicPr>
          <p:cNvPr id="7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39245" y="5117451"/>
            <a:ext cx="500535" cy="323422"/>
          </a:xfrm>
          <a:prstGeom prst="rect">
            <a:avLst/>
          </a:prstGeom>
          <a:noFill/>
        </p:spPr>
      </p:pic>
      <p:pic>
        <p:nvPicPr>
          <p:cNvPr id="7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202760" y="4768595"/>
            <a:ext cx="500535" cy="323422"/>
          </a:xfrm>
          <a:prstGeom prst="rect">
            <a:avLst/>
          </a:prstGeom>
          <a:noFill/>
        </p:spPr>
      </p:pic>
      <p:pic>
        <p:nvPicPr>
          <p:cNvPr id="8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9645" y="4279251"/>
            <a:ext cx="500535" cy="323422"/>
          </a:xfrm>
          <a:prstGeom prst="rect">
            <a:avLst/>
          </a:prstGeom>
          <a:noFill/>
        </p:spPr>
      </p:pic>
      <p:pic>
        <p:nvPicPr>
          <p:cNvPr id="8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9645" y="5574651"/>
            <a:ext cx="500535" cy="323422"/>
          </a:xfrm>
          <a:prstGeom prst="rect">
            <a:avLst/>
          </a:prstGeom>
          <a:noFill/>
        </p:spPr>
      </p:pic>
      <p:pic>
        <p:nvPicPr>
          <p:cNvPr id="8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5960" y="4768595"/>
            <a:ext cx="500535" cy="323422"/>
          </a:xfrm>
          <a:prstGeom prst="rect">
            <a:avLst/>
          </a:prstGeom>
          <a:noFill/>
        </p:spPr>
      </p:pic>
      <p:pic>
        <p:nvPicPr>
          <p:cNvPr id="8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908097" y="4080749"/>
            <a:ext cx="500535" cy="323422"/>
          </a:xfrm>
          <a:prstGeom prst="rect">
            <a:avLst/>
          </a:prstGeom>
          <a:noFill/>
        </p:spPr>
      </p:pic>
      <p:pic>
        <p:nvPicPr>
          <p:cNvPr id="8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908097" y="3090149"/>
            <a:ext cx="500535" cy="323422"/>
          </a:xfrm>
          <a:prstGeom prst="rect">
            <a:avLst/>
          </a:prstGeom>
          <a:noFill/>
        </p:spPr>
      </p:pic>
      <p:pic>
        <p:nvPicPr>
          <p:cNvPr id="8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71612" y="2741293"/>
            <a:ext cx="500535" cy="323422"/>
          </a:xfrm>
          <a:prstGeom prst="rect">
            <a:avLst/>
          </a:prstGeom>
          <a:noFill/>
        </p:spPr>
      </p:pic>
      <p:pic>
        <p:nvPicPr>
          <p:cNvPr id="8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98497" y="2251949"/>
            <a:ext cx="500535" cy="323422"/>
          </a:xfrm>
          <a:prstGeom prst="rect">
            <a:avLst/>
          </a:prstGeom>
          <a:noFill/>
        </p:spPr>
      </p:pic>
      <p:pic>
        <p:nvPicPr>
          <p:cNvPr id="8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98497" y="3547349"/>
            <a:ext cx="500535" cy="323422"/>
          </a:xfrm>
          <a:prstGeom prst="rect">
            <a:avLst/>
          </a:prstGeom>
          <a:noFill/>
        </p:spPr>
      </p:pic>
      <p:pic>
        <p:nvPicPr>
          <p:cNvPr id="8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404812" y="2741293"/>
            <a:ext cx="500535" cy="323422"/>
          </a:xfrm>
          <a:prstGeom prst="rect">
            <a:avLst/>
          </a:prstGeom>
          <a:noFill/>
        </p:spPr>
      </p:pic>
      <p:pic>
        <p:nvPicPr>
          <p:cNvPr id="8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945132" y="6687058"/>
            <a:ext cx="500535" cy="323422"/>
          </a:xfrm>
          <a:prstGeom prst="rect">
            <a:avLst/>
          </a:prstGeom>
          <a:noFill/>
        </p:spPr>
      </p:pic>
      <p:pic>
        <p:nvPicPr>
          <p:cNvPr id="9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945132" y="5696458"/>
            <a:ext cx="500535" cy="323422"/>
          </a:xfrm>
          <a:prstGeom prst="rect">
            <a:avLst/>
          </a:prstGeom>
          <a:noFill/>
        </p:spPr>
      </p:pic>
      <p:pic>
        <p:nvPicPr>
          <p:cNvPr id="9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508647" y="5347602"/>
            <a:ext cx="500535" cy="323422"/>
          </a:xfrm>
          <a:prstGeom prst="rect">
            <a:avLst/>
          </a:prstGeom>
          <a:noFill/>
        </p:spPr>
      </p:pic>
      <p:pic>
        <p:nvPicPr>
          <p:cNvPr id="9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35532" y="4858258"/>
            <a:ext cx="500535" cy="323422"/>
          </a:xfrm>
          <a:prstGeom prst="rect">
            <a:avLst/>
          </a:prstGeom>
          <a:noFill/>
        </p:spPr>
      </p:pic>
      <p:pic>
        <p:nvPicPr>
          <p:cNvPr id="9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35532" y="6153658"/>
            <a:ext cx="500535" cy="323422"/>
          </a:xfrm>
          <a:prstGeom prst="rect">
            <a:avLst/>
          </a:prstGeom>
          <a:noFill/>
        </p:spPr>
      </p:pic>
      <p:pic>
        <p:nvPicPr>
          <p:cNvPr id="9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41847" y="5347602"/>
            <a:ext cx="500535" cy="323422"/>
          </a:xfrm>
          <a:prstGeom prst="rect">
            <a:avLst/>
          </a:prstGeom>
          <a:noFill/>
        </p:spPr>
      </p:pic>
      <p:pic>
        <p:nvPicPr>
          <p:cNvPr id="9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396176" y="2893625"/>
            <a:ext cx="500535" cy="323422"/>
          </a:xfrm>
          <a:prstGeom prst="rect">
            <a:avLst/>
          </a:prstGeom>
          <a:noFill/>
        </p:spPr>
      </p:pic>
      <p:pic>
        <p:nvPicPr>
          <p:cNvPr id="9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50070" y="3001815"/>
            <a:ext cx="500535" cy="323422"/>
          </a:xfrm>
          <a:prstGeom prst="rect">
            <a:avLst/>
          </a:prstGeom>
          <a:noFill/>
        </p:spPr>
      </p:pic>
      <p:pic>
        <p:nvPicPr>
          <p:cNvPr id="9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353215" y="2652959"/>
            <a:ext cx="500535" cy="323422"/>
          </a:xfrm>
          <a:prstGeom prst="rect">
            <a:avLst/>
          </a:prstGeom>
          <a:noFill/>
        </p:spPr>
      </p:pic>
      <p:pic>
        <p:nvPicPr>
          <p:cNvPr id="9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38829" y="3229662"/>
            <a:ext cx="500535" cy="323422"/>
          </a:xfrm>
          <a:prstGeom prst="rect">
            <a:avLst/>
          </a:prstGeom>
          <a:noFill/>
        </p:spPr>
      </p:pic>
      <p:pic>
        <p:nvPicPr>
          <p:cNvPr id="9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885075" y="3337852"/>
            <a:ext cx="500535" cy="323422"/>
          </a:xfrm>
          <a:prstGeom prst="rect">
            <a:avLst/>
          </a:prstGeom>
          <a:noFill/>
        </p:spPr>
      </p:pic>
      <p:pic>
        <p:nvPicPr>
          <p:cNvPr id="10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81790" y="2988996"/>
            <a:ext cx="500535" cy="323422"/>
          </a:xfrm>
          <a:prstGeom prst="rect">
            <a:avLst/>
          </a:prstGeom>
          <a:noFill/>
        </p:spPr>
      </p:pic>
      <p:pic>
        <p:nvPicPr>
          <p:cNvPr id="10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44205" y="947314"/>
            <a:ext cx="500535" cy="323422"/>
          </a:xfrm>
          <a:prstGeom prst="rect">
            <a:avLst/>
          </a:prstGeom>
          <a:noFill/>
        </p:spPr>
      </p:pic>
      <p:pic>
        <p:nvPicPr>
          <p:cNvPr id="10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590451" y="1055504"/>
            <a:ext cx="500535" cy="323422"/>
          </a:xfrm>
          <a:prstGeom prst="rect">
            <a:avLst/>
          </a:prstGeom>
          <a:noFill/>
        </p:spPr>
      </p:pic>
      <p:pic>
        <p:nvPicPr>
          <p:cNvPr id="10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87166" y="706648"/>
            <a:ext cx="500535" cy="323422"/>
          </a:xfrm>
          <a:prstGeom prst="rect">
            <a:avLst/>
          </a:prstGeom>
          <a:noFill/>
        </p:spPr>
      </p:pic>
      <p:pic>
        <p:nvPicPr>
          <p:cNvPr id="10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28917" y="1791307"/>
            <a:ext cx="500535" cy="323422"/>
          </a:xfrm>
          <a:prstGeom prst="rect">
            <a:avLst/>
          </a:prstGeom>
          <a:noFill/>
        </p:spPr>
      </p:pic>
      <p:pic>
        <p:nvPicPr>
          <p:cNvPr id="10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317329" y="1899497"/>
            <a:ext cx="500535" cy="323422"/>
          </a:xfrm>
          <a:prstGeom prst="rect">
            <a:avLst/>
          </a:prstGeom>
          <a:noFill/>
        </p:spPr>
      </p:pic>
      <p:pic>
        <p:nvPicPr>
          <p:cNvPr id="10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85956" y="1550641"/>
            <a:ext cx="500535" cy="323422"/>
          </a:xfrm>
          <a:prstGeom prst="rect">
            <a:avLst/>
          </a:prstGeom>
          <a:noFill/>
        </p:spPr>
      </p:pic>
      <p:pic>
        <p:nvPicPr>
          <p:cNvPr id="10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168723" y="3871338"/>
            <a:ext cx="500535" cy="323422"/>
          </a:xfrm>
          <a:prstGeom prst="rect">
            <a:avLst/>
          </a:prstGeom>
          <a:noFill/>
        </p:spPr>
      </p:pic>
      <p:pic>
        <p:nvPicPr>
          <p:cNvPr id="10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714969" y="3979528"/>
            <a:ext cx="500535" cy="323422"/>
          </a:xfrm>
          <a:prstGeom prst="rect">
            <a:avLst/>
          </a:prstGeom>
          <a:noFill/>
        </p:spPr>
      </p:pic>
      <p:pic>
        <p:nvPicPr>
          <p:cNvPr id="10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211684" y="3630672"/>
            <a:ext cx="500535" cy="323422"/>
          </a:xfrm>
          <a:prstGeom prst="rect">
            <a:avLst/>
          </a:prstGeom>
          <a:noFill/>
        </p:spPr>
      </p:pic>
      <p:pic>
        <p:nvPicPr>
          <p:cNvPr id="11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349353" y="4153508"/>
            <a:ext cx="500535" cy="323422"/>
          </a:xfrm>
          <a:prstGeom prst="rect">
            <a:avLst/>
          </a:prstGeom>
          <a:noFill/>
        </p:spPr>
      </p:pic>
      <p:pic>
        <p:nvPicPr>
          <p:cNvPr id="11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895599" y="4261698"/>
            <a:ext cx="500535" cy="323422"/>
          </a:xfrm>
          <a:prstGeom prst="rect">
            <a:avLst/>
          </a:prstGeom>
          <a:noFill/>
        </p:spPr>
      </p:pic>
      <p:pic>
        <p:nvPicPr>
          <p:cNvPr id="11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392314" y="3912842"/>
            <a:ext cx="500535" cy="323422"/>
          </a:xfrm>
          <a:prstGeom prst="rect">
            <a:avLst/>
          </a:prstGeom>
          <a:noFill/>
        </p:spPr>
      </p:pic>
      <p:pic>
        <p:nvPicPr>
          <p:cNvPr id="11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55925" y="2315109"/>
            <a:ext cx="500535" cy="323422"/>
          </a:xfrm>
          <a:prstGeom prst="rect">
            <a:avLst/>
          </a:prstGeom>
          <a:noFill/>
        </p:spPr>
      </p:pic>
      <p:pic>
        <p:nvPicPr>
          <p:cNvPr id="11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902171" y="2423299"/>
            <a:ext cx="500535" cy="323422"/>
          </a:xfrm>
          <a:prstGeom prst="rect">
            <a:avLst/>
          </a:prstGeom>
          <a:noFill/>
        </p:spPr>
      </p:pic>
      <p:pic>
        <p:nvPicPr>
          <p:cNvPr id="11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98886" y="2074443"/>
            <a:ext cx="500535" cy="323422"/>
          </a:xfrm>
          <a:prstGeom prst="rect">
            <a:avLst/>
          </a:prstGeom>
          <a:noFill/>
        </p:spPr>
      </p:pic>
      <p:pic>
        <p:nvPicPr>
          <p:cNvPr id="11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331683" y="6046376"/>
            <a:ext cx="500535" cy="323422"/>
          </a:xfrm>
          <a:prstGeom prst="rect">
            <a:avLst/>
          </a:prstGeom>
          <a:noFill/>
        </p:spPr>
      </p:pic>
      <p:pic>
        <p:nvPicPr>
          <p:cNvPr id="11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877929" y="6154566"/>
            <a:ext cx="500535" cy="323422"/>
          </a:xfrm>
          <a:prstGeom prst="rect">
            <a:avLst/>
          </a:prstGeom>
          <a:noFill/>
        </p:spPr>
      </p:pic>
      <p:pic>
        <p:nvPicPr>
          <p:cNvPr id="11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374644" y="5805710"/>
            <a:ext cx="500535" cy="323422"/>
          </a:xfrm>
          <a:prstGeom prst="rect">
            <a:avLst/>
          </a:prstGeom>
          <a:noFill/>
        </p:spPr>
      </p:pic>
      <p:pic>
        <p:nvPicPr>
          <p:cNvPr id="11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962400" y="4699726"/>
            <a:ext cx="500535" cy="323422"/>
          </a:xfrm>
          <a:prstGeom prst="rect">
            <a:avLst/>
          </a:prstGeom>
          <a:noFill/>
        </p:spPr>
      </p:pic>
      <p:pic>
        <p:nvPicPr>
          <p:cNvPr id="12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508646" y="4807916"/>
            <a:ext cx="500535" cy="323422"/>
          </a:xfrm>
          <a:prstGeom prst="rect">
            <a:avLst/>
          </a:prstGeom>
          <a:noFill/>
        </p:spPr>
      </p:pic>
      <p:pic>
        <p:nvPicPr>
          <p:cNvPr id="12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005361" y="4459060"/>
            <a:ext cx="500535" cy="323422"/>
          </a:xfrm>
          <a:prstGeom prst="rect">
            <a:avLst/>
          </a:prstGeom>
          <a:noFill/>
        </p:spPr>
      </p:pic>
      <p:pic>
        <p:nvPicPr>
          <p:cNvPr id="12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244573" y="1147364"/>
            <a:ext cx="500535" cy="323422"/>
          </a:xfrm>
          <a:prstGeom prst="rect">
            <a:avLst/>
          </a:prstGeom>
          <a:noFill/>
        </p:spPr>
      </p:pic>
      <p:pic>
        <p:nvPicPr>
          <p:cNvPr id="12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19857" y="2323337"/>
            <a:ext cx="500535" cy="323422"/>
          </a:xfrm>
          <a:prstGeom prst="rect">
            <a:avLst/>
          </a:prstGeom>
          <a:noFill/>
        </p:spPr>
      </p:pic>
      <p:pic>
        <p:nvPicPr>
          <p:cNvPr id="12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175707" y="4153509"/>
            <a:ext cx="500535" cy="323422"/>
          </a:xfrm>
          <a:prstGeom prst="rect">
            <a:avLst/>
          </a:prstGeom>
          <a:noFill/>
        </p:spPr>
      </p:pic>
      <p:pic>
        <p:nvPicPr>
          <p:cNvPr id="12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564875" y="3226893"/>
            <a:ext cx="500535" cy="323422"/>
          </a:xfrm>
          <a:prstGeom prst="rect">
            <a:avLst/>
          </a:prstGeom>
          <a:noFill/>
        </p:spPr>
      </p:pic>
      <p:pic>
        <p:nvPicPr>
          <p:cNvPr id="12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942019" y="1894189"/>
            <a:ext cx="500535" cy="323422"/>
          </a:xfrm>
          <a:prstGeom prst="rect">
            <a:avLst/>
          </a:prstGeom>
          <a:noFill/>
        </p:spPr>
      </p:pic>
      <p:pic>
        <p:nvPicPr>
          <p:cNvPr id="12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295461" y="855451"/>
            <a:ext cx="500535" cy="323422"/>
          </a:xfrm>
          <a:prstGeom prst="rect">
            <a:avLst/>
          </a:prstGeom>
          <a:noFill/>
        </p:spPr>
      </p:pic>
      <p:pic>
        <p:nvPicPr>
          <p:cNvPr id="12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53932" y="66886"/>
            <a:ext cx="500535" cy="323422"/>
          </a:xfrm>
          <a:prstGeom prst="rect">
            <a:avLst/>
          </a:prstGeom>
          <a:noFill/>
        </p:spPr>
      </p:pic>
      <p:pic>
        <p:nvPicPr>
          <p:cNvPr id="12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91751" y="1252726"/>
            <a:ext cx="500535" cy="323422"/>
          </a:xfrm>
          <a:prstGeom prst="rect">
            <a:avLst/>
          </a:prstGeom>
          <a:noFill/>
        </p:spPr>
      </p:pic>
      <p:pic>
        <p:nvPicPr>
          <p:cNvPr id="13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61238" y="1179869"/>
            <a:ext cx="500535" cy="323422"/>
          </a:xfrm>
          <a:prstGeom prst="rect">
            <a:avLst/>
          </a:prstGeom>
          <a:noFill/>
        </p:spPr>
      </p:pic>
      <p:pic>
        <p:nvPicPr>
          <p:cNvPr id="13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03374" y="3261845"/>
            <a:ext cx="500535" cy="323422"/>
          </a:xfrm>
          <a:prstGeom prst="rect">
            <a:avLst/>
          </a:prstGeom>
          <a:noFill/>
        </p:spPr>
      </p:pic>
      <p:pic>
        <p:nvPicPr>
          <p:cNvPr id="13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85957" y="3912842"/>
            <a:ext cx="500535" cy="323422"/>
          </a:xfrm>
          <a:prstGeom prst="rect">
            <a:avLst/>
          </a:prstGeom>
          <a:noFill/>
        </p:spPr>
      </p:pic>
      <p:pic>
        <p:nvPicPr>
          <p:cNvPr id="13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96893" y="4568544"/>
            <a:ext cx="500535" cy="323422"/>
          </a:xfrm>
          <a:prstGeom prst="rect">
            <a:avLst/>
          </a:prstGeom>
          <a:noFill/>
        </p:spPr>
      </p:pic>
      <p:pic>
        <p:nvPicPr>
          <p:cNvPr id="13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773380" y="4843891"/>
            <a:ext cx="500535" cy="323422"/>
          </a:xfrm>
          <a:prstGeom prst="rect">
            <a:avLst/>
          </a:prstGeom>
          <a:noFill/>
        </p:spPr>
      </p:pic>
      <p:pic>
        <p:nvPicPr>
          <p:cNvPr id="13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27133" y="5280846"/>
            <a:ext cx="500535" cy="323422"/>
          </a:xfrm>
          <a:prstGeom prst="rect">
            <a:avLst/>
          </a:prstGeom>
          <a:noFill/>
        </p:spPr>
      </p:pic>
      <p:pic>
        <p:nvPicPr>
          <p:cNvPr id="13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85957" y="455349"/>
            <a:ext cx="500535" cy="323422"/>
          </a:xfrm>
          <a:prstGeom prst="rect">
            <a:avLst/>
          </a:prstGeom>
          <a:noFill/>
        </p:spPr>
      </p:pic>
      <p:pic>
        <p:nvPicPr>
          <p:cNvPr id="13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03375" y="5220396"/>
            <a:ext cx="500535" cy="323422"/>
          </a:xfrm>
          <a:prstGeom prst="rect">
            <a:avLst/>
          </a:prstGeom>
          <a:noFill/>
        </p:spPr>
      </p:pic>
      <p:pic>
        <p:nvPicPr>
          <p:cNvPr id="13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77773" y="5907999"/>
            <a:ext cx="500535" cy="323422"/>
          </a:xfrm>
          <a:prstGeom prst="rect">
            <a:avLst/>
          </a:prstGeom>
          <a:noFill/>
        </p:spPr>
      </p:pic>
      <p:pic>
        <p:nvPicPr>
          <p:cNvPr id="13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28917" y="5903054"/>
            <a:ext cx="500535" cy="323422"/>
          </a:xfrm>
          <a:prstGeom prst="rect">
            <a:avLst/>
          </a:prstGeom>
          <a:noFill/>
        </p:spPr>
      </p:pic>
      <p:pic>
        <p:nvPicPr>
          <p:cNvPr id="14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48176" y="6360881"/>
            <a:ext cx="500535" cy="323422"/>
          </a:xfrm>
          <a:prstGeom prst="rect">
            <a:avLst/>
          </a:prstGeom>
          <a:noFill/>
        </p:spPr>
      </p:pic>
      <p:pic>
        <p:nvPicPr>
          <p:cNvPr id="14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33361" y="6595350"/>
            <a:ext cx="500535" cy="323422"/>
          </a:xfrm>
          <a:prstGeom prst="rect">
            <a:avLst/>
          </a:prstGeom>
          <a:noFill/>
        </p:spPr>
      </p:pic>
      <p:pic>
        <p:nvPicPr>
          <p:cNvPr id="14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37164" y="6677612"/>
            <a:ext cx="500535" cy="323422"/>
          </a:xfrm>
          <a:prstGeom prst="rect">
            <a:avLst/>
          </a:prstGeom>
          <a:noFill/>
        </p:spPr>
      </p:pic>
      <p:pic>
        <p:nvPicPr>
          <p:cNvPr id="14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022339" y="5523444"/>
            <a:ext cx="500535" cy="323422"/>
          </a:xfrm>
          <a:prstGeom prst="rect">
            <a:avLst/>
          </a:prstGeom>
          <a:noFill/>
        </p:spPr>
      </p:pic>
      <p:pic>
        <p:nvPicPr>
          <p:cNvPr id="14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952621" y="5847877"/>
            <a:ext cx="500535" cy="323422"/>
          </a:xfrm>
          <a:prstGeom prst="rect">
            <a:avLst/>
          </a:prstGeom>
          <a:noFill/>
        </p:spPr>
      </p:pic>
      <p:pic>
        <p:nvPicPr>
          <p:cNvPr id="14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556839" y="6391622"/>
            <a:ext cx="500535" cy="323422"/>
          </a:xfrm>
          <a:prstGeom prst="rect">
            <a:avLst/>
          </a:prstGeom>
          <a:noFill/>
        </p:spPr>
      </p:pic>
      <p:pic>
        <p:nvPicPr>
          <p:cNvPr id="14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721091" y="6034542"/>
            <a:ext cx="500535" cy="323422"/>
          </a:xfrm>
          <a:prstGeom prst="rect">
            <a:avLst/>
          </a:prstGeom>
          <a:noFill/>
        </p:spPr>
      </p:pic>
      <p:pic>
        <p:nvPicPr>
          <p:cNvPr id="14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56513" y="2464887"/>
            <a:ext cx="500535" cy="323422"/>
          </a:xfrm>
          <a:prstGeom prst="rect">
            <a:avLst/>
          </a:prstGeom>
          <a:noFill/>
        </p:spPr>
      </p:pic>
      <p:pic>
        <p:nvPicPr>
          <p:cNvPr id="14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383805" y="1686252"/>
            <a:ext cx="500535" cy="323422"/>
          </a:xfrm>
          <a:prstGeom prst="rect">
            <a:avLst/>
          </a:prstGeom>
          <a:noFill/>
        </p:spPr>
      </p:pic>
      <p:pic>
        <p:nvPicPr>
          <p:cNvPr id="14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500255" y="555317"/>
            <a:ext cx="500535" cy="323422"/>
          </a:xfrm>
          <a:prstGeom prst="rect">
            <a:avLst/>
          </a:prstGeom>
          <a:noFill/>
        </p:spPr>
      </p:pic>
      <p:pic>
        <p:nvPicPr>
          <p:cNvPr id="15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317329" y="125388"/>
            <a:ext cx="500535" cy="323422"/>
          </a:xfrm>
          <a:prstGeom prst="rect">
            <a:avLst/>
          </a:prstGeom>
          <a:noFill/>
        </p:spPr>
      </p:pic>
      <p:pic>
        <p:nvPicPr>
          <p:cNvPr id="15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76644" y="-121616"/>
            <a:ext cx="500535" cy="323422"/>
          </a:xfrm>
          <a:prstGeom prst="rect">
            <a:avLst/>
          </a:prstGeom>
          <a:noFill/>
        </p:spPr>
      </p:pic>
      <p:pic>
        <p:nvPicPr>
          <p:cNvPr id="15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56325" y="-74664"/>
            <a:ext cx="500535" cy="323422"/>
          </a:xfrm>
          <a:prstGeom prst="rect">
            <a:avLst/>
          </a:prstGeom>
          <a:noFill/>
        </p:spPr>
      </p:pic>
      <p:pic>
        <p:nvPicPr>
          <p:cNvPr id="153"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622891" y="306418"/>
            <a:ext cx="500535" cy="323422"/>
          </a:xfrm>
          <a:prstGeom prst="rect">
            <a:avLst/>
          </a:prstGeom>
          <a:noFill/>
        </p:spPr>
      </p:pic>
      <p:pic>
        <p:nvPicPr>
          <p:cNvPr id="154"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895598" y="6334422"/>
            <a:ext cx="500535" cy="323422"/>
          </a:xfrm>
          <a:prstGeom prst="rect">
            <a:avLst/>
          </a:prstGeom>
          <a:noFill/>
        </p:spPr>
      </p:pic>
      <p:pic>
        <p:nvPicPr>
          <p:cNvPr id="155"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246232" y="6591674"/>
            <a:ext cx="500535" cy="323422"/>
          </a:xfrm>
          <a:prstGeom prst="rect">
            <a:avLst/>
          </a:prstGeom>
          <a:noFill/>
        </p:spPr>
      </p:pic>
      <p:pic>
        <p:nvPicPr>
          <p:cNvPr id="156"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576479" y="6446479"/>
            <a:ext cx="500535" cy="323422"/>
          </a:xfrm>
          <a:prstGeom prst="rect">
            <a:avLst/>
          </a:prstGeom>
          <a:noFill/>
        </p:spPr>
      </p:pic>
      <p:pic>
        <p:nvPicPr>
          <p:cNvPr id="157"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379263" y="6560933"/>
            <a:ext cx="500535" cy="323422"/>
          </a:xfrm>
          <a:prstGeom prst="rect">
            <a:avLst/>
          </a:prstGeom>
          <a:noFill/>
        </p:spPr>
      </p:pic>
      <p:pic>
        <p:nvPicPr>
          <p:cNvPr id="158"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766055" y="6760985"/>
            <a:ext cx="500535" cy="323422"/>
          </a:xfrm>
          <a:prstGeom prst="rect">
            <a:avLst/>
          </a:prstGeom>
          <a:noFill/>
        </p:spPr>
      </p:pic>
      <p:pic>
        <p:nvPicPr>
          <p:cNvPr id="159"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1848189" y="3033553"/>
            <a:ext cx="500535" cy="323422"/>
          </a:xfrm>
          <a:prstGeom prst="rect">
            <a:avLst/>
          </a:prstGeom>
          <a:noFill/>
        </p:spPr>
      </p:pic>
      <p:pic>
        <p:nvPicPr>
          <p:cNvPr id="160"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035730" y="3828477"/>
            <a:ext cx="500535" cy="323422"/>
          </a:xfrm>
          <a:prstGeom prst="rect">
            <a:avLst/>
          </a:prstGeom>
          <a:noFill/>
        </p:spPr>
      </p:pic>
      <p:pic>
        <p:nvPicPr>
          <p:cNvPr id="161"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081213" y="5028099"/>
            <a:ext cx="500535" cy="323422"/>
          </a:xfrm>
          <a:prstGeom prst="rect">
            <a:avLst/>
          </a:prstGeom>
          <a:noFill/>
        </p:spPr>
      </p:pic>
      <p:pic>
        <p:nvPicPr>
          <p:cNvPr id="162" name="Picture 3" descr="C:\Documents and Settings\Michael\Local Settings\Temporary Internet Files\Content.IE5\PKXLAEQ8\MC900290861[1].wmf"/>
          <p:cNvPicPr>
            <a:picLocks noChangeAspect="1" noChangeArrowheads="1"/>
          </p:cNvPicPr>
          <p:nvPr/>
        </p:nvPicPr>
        <p:blipFill>
          <a:blip r:embed="rId4" cstate="print"/>
          <a:srcRect/>
          <a:stretch>
            <a:fillRect/>
          </a:stretch>
        </p:blipFill>
        <p:spPr bwMode="auto">
          <a:xfrm rot="11358338" flipH="1" flipV="1">
            <a:off x="2598291" y="6345013"/>
            <a:ext cx="500535" cy="323422"/>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Peter Singer’s Argument</a:t>
            </a:r>
            <a:endParaRPr lang="en-US"/>
          </a:p>
        </p:txBody>
      </p:sp>
      <p:sp>
        <p:nvSpPr>
          <p:cNvPr id="7" name="Content Placeholder 6"/>
          <p:cNvSpPr>
            <a:spLocks noGrp="1"/>
          </p:cNvSpPr>
          <p:nvPr>
            <p:ph sz="half" idx="1"/>
          </p:nvPr>
        </p:nvSpPr>
        <p:spPr>
          <a:xfrm>
            <a:off x="304800" y="1600200"/>
            <a:ext cx="4648200" cy="4525963"/>
          </a:xfrm>
        </p:spPr>
        <p:txBody>
          <a:bodyPr>
            <a:normAutofit fontScale="92500"/>
          </a:bodyPr>
          <a:lstStyle/>
          <a:p>
            <a:pPr marL="514350" indent="-514350">
              <a:spcAft>
                <a:spcPts val="1200"/>
              </a:spcAft>
              <a:buFont typeface="+mj-lt"/>
              <a:buAutoNum type="arabicPeriod"/>
            </a:pPr>
            <a:r>
              <a:rPr lang="en-US" dirty="0" smtClean="0"/>
              <a:t>Your relationship to the drowning child does not differ in any morally relevant way from your relationship to the African child.</a:t>
            </a:r>
          </a:p>
          <a:p>
            <a:pPr marL="514350" indent="-514350">
              <a:spcAft>
                <a:spcPts val="1200"/>
              </a:spcAft>
              <a:buFont typeface="+mj-lt"/>
              <a:buAutoNum type="arabicPeriod"/>
            </a:pPr>
            <a:r>
              <a:rPr lang="en-US" dirty="0" smtClean="0"/>
              <a:t>It would be morally wrong for you not to save the drowning child.</a:t>
            </a:r>
          </a:p>
          <a:p>
            <a:pPr marL="514350" indent="-514350">
              <a:spcAft>
                <a:spcPts val="1200"/>
              </a:spcAft>
              <a:buFont typeface="+mj-lt"/>
              <a:buAutoNum type="arabicPeriod"/>
            </a:pPr>
            <a:r>
              <a:rPr lang="en-US" dirty="0" smtClean="0"/>
              <a:t>Therefore, it is wrong for you not to save the African child.</a:t>
            </a:r>
            <a:endParaRPr lang="en-US" dirty="0"/>
          </a:p>
        </p:txBody>
      </p:sp>
      <p:pic>
        <p:nvPicPr>
          <p:cNvPr id="9" name="Content Placeholder 8" descr="Singer.bmp"/>
          <p:cNvPicPr>
            <a:picLocks noGrp="1" noChangeAspect="1"/>
          </p:cNvPicPr>
          <p:nvPr>
            <p:ph sz="half" idx="2"/>
          </p:nvPr>
        </p:nvPicPr>
        <p:blipFill>
          <a:blip r:embed="rId2" cstate="print"/>
          <a:srcRect l="5890" r="8834"/>
          <a:stretch>
            <a:fillRect/>
          </a:stretch>
        </p:blipFill>
        <p:spPr>
          <a:xfrm>
            <a:off x="5334000" y="1676400"/>
            <a:ext cx="3124200" cy="4495209"/>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77500" lnSpcReduction="20000"/>
          </a:bodyPr>
          <a:lstStyle/>
          <a:p>
            <a:pPr marL="182880" indent="0">
              <a:lnSpc>
                <a:spcPct val="120000"/>
              </a:lnSpc>
              <a:spcBef>
                <a:spcPts val="600"/>
              </a:spcBef>
              <a:spcAft>
                <a:spcPts val="1200"/>
              </a:spcAft>
              <a:buNone/>
            </a:pPr>
            <a:r>
              <a:rPr lang="en-US" dirty="0" smtClean="0"/>
              <a:t>Moral philosophy asks two major questions:</a:t>
            </a:r>
          </a:p>
          <a:p>
            <a:pPr marL="182880" indent="0">
              <a:lnSpc>
                <a:spcPct val="120000"/>
              </a:lnSpc>
              <a:spcBef>
                <a:spcPts val="600"/>
              </a:spcBef>
              <a:spcAft>
                <a:spcPts val="1200"/>
              </a:spcAft>
              <a:buNone/>
            </a:pPr>
            <a:r>
              <a:rPr lang="en-US" dirty="0" smtClean="0"/>
              <a:t>(1) What is good for its own sake? </a:t>
            </a:r>
          </a:p>
          <a:p>
            <a:pPr marL="182880" indent="0">
              <a:lnSpc>
                <a:spcPct val="120000"/>
              </a:lnSpc>
              <a:spcBef>
                <a:spcPts val="600"/>
              </a:spcBef>
              <a:spcAft>
                <a:spcPts val="1200"/>
              </a:spcAft>
              <a:buNone/>
            </a:pPr>
            <a:r>
              <a:rPr lang="en-US" dirty="0" smtClean="0"/>
              <a:t>(2) What is the right thing to do in any situation?</a:t>
            </a:r>
          </a:p>
          <a:p>
            <a:pPr marL="182880" indent="0">
              <a:lnSpc>
                <a:spcPct val="120000"/>
              </a:lnSpc>
              <a:spcBef>
                <a:spcPts val="600"/>
              </a:spcBef>
              <a:spcAft>
                <a:spcPts val="1200"/>
              </a:spcAft>
              <a:buNone/>
            </a:pPr>
            <a:r>
              <a:rPr lang="en-US" dirty="0" smtClean="0"/>
              <a:t>According to some philosophers, there is a very close connection between these two questions. </a:t>
            </a:r>
          </a:p>
          <a:p>
            <a:pPr marL="182880" indent="0">
              <a:lnSpc>
                <a:spcPct val="120000"/>
              </a:lnSpc>
              <a:spcBef>
                <a:spcPts val="600"/>
              </a:spcBef>
              <a:spcAft>
                <a:spcPts val="1200"/>
              </a:spcAft>
              <a:buNone/>
            </a:pPr>
            <a:r>
              <a:rPr lang="en-US" dirty="0" smtClean="0">
                <a:solidFill>
                  <a:schemeClr val="bg1"/>
                </a:solidFill>
              </a:rPr>
              <a:t>These philosophers, known as “consequentialists,” say that </a:t>
            </a:r>
            <a:r>
              <a:rPr lang="en-US" b="1" dirty="0" smtClean="0">
                <a:solidFill>
                  <a:schemeClr val="bg1"/>
                </a:solidFill>
              </a:rPr>
              <a:t>the right thing to do in any situation is whatever will create the greatest net amount of that which is good for its own sake</a:t>
            </a:r>
            <a:r>
              <a:rPr lang="en-US" dirty="0" smtClean="0">
                <a:solidFill>
                  <a:schemeClr val="bg1"/>
                </a:solidFill>
              </a:rPr>
              <a:t>.</a:t>
            </a:r>
          </a:p>
          <a:p>
            <a:pPr marL="182880" indent="0">
              <a:lnSpc>
                <a:spcPct val="120000"/>
              </a:lnSpc>
              <a:spcBef>
                <a:spcPts val="600"/>
              </a:spcBef>
              <a:spcAft>
                <a:spcPts val="1200"/>
              </a:spcAft>
              <a:buNone/>
            </a:pPr>
            <a:r>
              <a:rPr lang="en-US" dirty="0" smtClean="0">
                <a:solidFill>
                  <a:schemeClr val="bg1"/>
                </a:solidFill>
              </a:rPr>
              <a:t>In other words, consequentialism is the view that the right thing to do in any situation is whatever will have the </a:t>
            </a:r>
            <a:r>
              <a:rPr lang="en-US" b="1" dirty="0" smtClean="0">
                <a:solidFill>
                  <a:schemeClr val="bg1"/>
                </a:solidFill>
              </a:rPr>
              <a:t>best consequences</a:t>
            </a:r>
            <a:r>
              <a:rPr lang="en-US" dirty="0" smtClean="0">
                <a:solidFill>
                  <a:schemeClr val="bg1"/>
                </a:solidFill>
              </a:rPr>
              <a:t>, in terms of the creation of absolute goodness or the elimination or avoidance of absolute badness.</a:t>
            </a:r>
          </a:p>
        </p:txBody>
      </p:sp>
    </p:spTree>
    <p:extLst>
      <p:ext uri="{BB962C8B-B14F-4D97-AF65-F5344CB8AC3E}">
        <p14:creationId xmlns:p14="http://schemas.microsoft.com/office/powerpoint/2010/main" val="39785123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Peter Singer’s Argument</a:t>
            </a:r>
            <a:endParaRPr lang="en-US"/>
          </a:p>
        </p:txBody>
      </p:sp>
      <p:sp>
        <p:nvSpPr>
          <p:cNvPr id="7" name="Content Placeholder 6"/>
          <p:cNvSpPr>
            <a:spLocks noGrp="1"/>
          </p:cNvSpPr>
          <p:nvPr>
            <p:ph sz="half" idx="1"/>
          </p:nvPr>
        </p:nvSpPr>
        <p:spPr>
          <a:xfrm>
            <a:off x="304800" y="1600200"/>
            <a:ext cx="4648200" cy="4525963"/>
          </a:xfrm>
        </p:spPr>
        <p:txBody>
          <a:bodyPr>
            <a:normAutofit fontScale="92500"/>
          </a:bodyPr>
          <a:lstStyle/>
          <a:p>
            <a:pPr marL="514350" indent="-514350">
              <a:spcAft>
                <a:spcPts val="1200"/>
              </a:spcAft>
              <a:buFont typeface="+mj-lt"/>
              <a:buAutoNum type="arabicPeriod"/>
            </a:pPr>
            <a:r>
              <a:rPr lang="en-US" dirty="0" smtClean="0"/>
              <a:t>Your relationship to the drowning child does not differ in any morally relevant way from your relationship to the African child.</a:t>
            </a:r>
          </a:p>
          <a:p>
            <a:pPr marL="514350" indent="-514350">
              <a:spcAft>
                <a:spcPts val="1200"/>
              </a:spcAft>
              <a:buFont typeface="+mj-lt"/>
              <a:buAutoNum type="arabicPeriod"/>
            </a:pPr>
            <a:r>
              <a:rPr lang="en-US" dirty="0" smtClean="0"/>
              <a:t>It would be morally wrong for you not to save the drowning child.</a:t>
            </a:r>
          </a:p>
          <a:p>
            <a:pPr marL="514350" indent="-514350">
              <a:spcAft>
                <a:spcPts val="1200"/>
              </a:spcAft>
              <a:buFont typeface="+mj-lt"/>
              <a:buAutoNum type="arabicPeriod"/>
            </a:pPr>
            <a:r>
              <a:rPr lang="en-US" dirty="0" smtClean="0"/>
              <a:t>Therefore, it is wrong for you not to save the African child.</a:t>
            </a:r>
            <a:endParaRPr lang="en-US" dirty="0"/>
          </a:p>
        </p:txBody>
      </p:sp>
      <p:pic>
        <p:nvPicPr>
          <p:cNvPr id="9" name="Content Placeholder 8" descr="Singer.bmp"/>
          <p:cNvPicPr>
            <a:picLocks noGrp="1" noChangeAspect="1"/>
          </p:cNvPicPr>
          <p:nvPr>
            <p:ph sz="half" idx="2"/>
          </p:nvPr>
        </p:nvPicPr>
        <p:blipFill>
          <a:blip r:embed="rId2" cstate="print"/>
          <a:srcRect l="5890" r="8834"/>
          <a:stretch>
            <a:fillRect/>
          </a:stretch>
        </p:blipFill>
        <p:spPr>
          <a:xfrm>
            <a:off x="5334000" y="1676400"/>
            <a:ext cx="3124200" cy="4495209"/>
          </a:xfrm>
        </p:spPr>
      </p:pic>
      <p:sp>
        <p:nvSpPr>
          <p:cNvPr id="8" name="TextBox 7"/>
          <p:cNvSpPr txBox="1"/>
          <p:nvPr/>
        </p:nvSpPr>
        <p:spPr>
          <a:xfrm>
            <a:off x="-152400" y="1524000"/>
            <a:ext cx="838200" cy="646331"/>
          </a:xfrm>
          <a:prstGeom prst="rect">
            <a:avLst/>
          </a:prstGeom>
          <a:noFill/>
        </p:spPr>
        <p:txBody>
          <a:bodyPr wrap="square" rtlCol="0">
            <a:spAutoFit/>
          </a:bodyPr>
          <a:lstStyle/>
          <a:p>
            <a:r>
              <a:rPr lang="en-US" sz="3600" smtClean="0">
                <a:sym typeface="Bookshelf Symbol 7"/>
              </a:rPr>
              <a:t> </a:t>
            </a:r>
            <a:r>
              <a:rPr lang="en-US" sz="3200" smtClean="0">
                <a:sym typeface="Bookshelf Symbol 7"/>
              </a:rPr>
              <a:t>   </a:t>
            </a:r>
            <a:endParaRPr lang="en-US" sz="32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Objection to Premise 2</a:t>
            </a:r>
            <a:br>
              <a:rPr lang="en-US" smtClean="0"/>
            </a:br>
            <a:endParaRPr lang="en-US"/>
          </a:p>
        </p:txBody>
      </p:sp>
      <p:sp>
        <p:nvSpPr>
          <p:cNvPr id="6" name="Content Placeholder 5"/>
          <p:cNvSpPr>
            <a:spLocks noGrp="1"/>
          </p:cNvSpPr>
          <p:nvPr>
            <p:ph type="body" idx="1"/>
          </p:nvPr>
        </p:nvSpPr>
        <p:spPr/>
        <p:txBody>
          <a:bodyPr>
            <a:normAutofit/>
          </a:bodyPr>
          <a:lstStyle/>
          <a:p>
            <a:pPr indent="0">
              <a:buNone/>
            </a:pPr>
            <a:endParaRPr lang="en-US" smtClean="0"/>
          </a:p>
          <a:p>
            <a:pPr indent="0">
              <a:buNone/>
            </a:pP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dirty="0" smtClean="0"/>
              <a:t>It would be wrong for you not to save the drowning child.</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304800" y="1600200"/>
            <a:ext cx="4648200" cy="4525963"/>
          </a:xfrm>
        </p:spPr>
        <p:txBody>
          <a:bodyPr>
            <a:normAutofit fontScale="92500"/>
          </a:bodyPr>
          <a:lstStyle/>
          <a:p>
            <a:pPr marL="514350" indent="-514350">
              <a:spcAft>
                <a:spcPts val="1200"/>
              </a:spcAft>
              <a:buFont typeface="+mj-lt"/>
              <a:buAutoNum type="arabicPeriod"/>
            </a:pPr>
            <a:r>
              <a:rPr lang="en-US" dirty="0" smtClean="0"/>
              <a:t>Your relationship to the drowning child does not differ in any morally relevant way from your relationship to the African child.</a:t>
            </a:r>
          </a:p>
          <a:p>
            <a:pPr marL="514350" indent="-514350">
              <a:spcAft>
                <a:spcPts val="1200"/>
              </a:spcAft>
              <a:buFont typeface="+mj-lt"/>
              <a:buAutoNum type="arabicPeriod"/>
            </a:pPr>
            <a:r>
              <a:rPr lang="en-US" dirty="0" smtClean="0"/>
              <a:t>It would be morally wrong for you not to save the drowning child.</a:t>
            </a:r>
          </a:p>
          <a:p>
            <a:pPr marL="514350" indent="-514350">
              <a:spcAft>
                <a:spcPts val="1200"/>
              </a:spcAft>
              <a:buFont typeface="+mj-lt"/>
              <a:buAutoNum type="arabicPeriod"/>
            </a:pPr>
            <a:r>
              <a:rPr lang="en-US" dirty="0" smtClean="0"/>
              <a:t>Therefore, it is wrong for you not to save the African child.</a:t>
            </a:r>
            <a:endParaRPr lang="en-US" dirty="0"/>
          </a:p>
        </p:txBody>
      </p:sp>
      <p:pic>
        <p:nvPicPr>
          <p:cNvPr id="9" name="Content Placeholder 8" descr="Singer.bmp"/>
          <p:cNvPicPr>
            <a:picLocks noGrp="1" noChangeAspect="1"/>
          </p:cNvPicPr>
          <p:nvPr>
            <p:ph sz="half" idx="2"/>
          </p:nvPr>
        </p:nvPicPr>
        <p:blipFill>
          <a:blip r:embed="rId2" cstate="print"/>
          <a:srcRect l="5890" r="8834"/>
          <a:stretch>
            <a:fillRect/>
          </a:stretch>
        </p:blipFill>
        <p:spPr>
          <a:xfrm>
            <a:off x="5386960" y="1676401"/>
            <a:ext cx="2859813" cy="4114799"/>
          </a:xfrm>
        </p:spPr>
      </p:pic>
      <p:sp>
        <p:nvSpPr>
          <p:cNvPr id="6" name="TextBox 5"/>
          <p:cNvSpPr txBox="1"/>
          <p:nvPr/>
        </p:nvSpPr>
        <p:spPr>
          <a:xfrm>
            <a:off x="5410200" y="5867400"/>
            <a:ext cx="2819400" cy="381000"/>
          </a:xfrm>
          <a:prstGeom prst="rect">
            <a:avLst/>
          </a:prstGeom>
          <a:noFill/>
        </p:spPr>
        <p:txBody>
          <a:bodyPr wrap="square" rtlCol="0">
            <a:spAutoFit/>
          </a:bodyPr>
          <a:lstStyle/>
          <a:p>
            <a:pPr algn="ctr"/>
            <a:r>
              <a:rPr lang="en-US" b="1" smtClean="0"/>
              <a:t>Peter Singer (1946- )</a:t>
            </a:r>
            <a:endParaRPr lang="en-US" b="1"/>
          </a:p>
        </p:txBody>
      </p:sp>
      <p:sp>
        <p:nvSpPr>
          <p:cNvPr id="8" name="Title 7"/>
          <p:cNvSpPr>
            <a:spLocks noGrp="1"/>
          </p:cNvSpPr>
          <p:nvPr>
            <p:ph type="title"/>
          </p:nvPr>
        </p:nvSpPr>
        <p:spPr/>
        <p:txBody>
          <a:bodyPr>
            <a:normAutofit/>
          </a:bodyPr>
          <a:lstStyle/>
          <a:p>
            <a:r>
              <a:rPr lang="en-US" sz="2700" i="1" dirty="0"/>
              <a:t>It would be wrong for you not to save the drowning child.</a:t>
            </a:r>
            <a:endParaRPr lang="en-US" sz="2700" dirty="0"/>
          </a:p>
        </p:txBody>
      </p:sp>
      <p:sp>
        <p:nvSpPr>
          <p:cNvPr id="10" name="Rounded Rectangle 9"/>
          <p:cNvSpPr/>
          <p:nvPr/>
        </p:nvSpPr>
        <p:spPr>
          <a:xfrm>
            <a:off x="304800" y="304800"/>
            <a:ext cx="83820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89113" y="3733800"/>
            <a:ext cx="4191000" cy="1371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65617" y="876300"/>
            <a:ext cx="623496" cy="3086100"/>
          </a:xfrm>
          <a:custGeom>
            <a:avLst/>
            <a:gdLst>
              <a:gd name="connsiteX0" fmla="*/ 226483 w 594783"/>
              <a:gd name="connsiteY0" fmla="*/ 0 h 2004483"/>
              <a:gd name="connsiteX1" fmla="*/ 61383 w 594783"/>
              <a:gd name="connsiteY1" fmla="*/ 1676400 h 2004483"/>
              <a:gd name="connsiteX2" fmla="*/ 594783 w 594783"/>
              <a:gd name="connsiteY2" fmla="*/ 1968500 h 2004483"/>
              <a:gd name="connsiteX3" fmla="*/ 594783 w 594783"/>
              <a:gd name="connsiteY3" fmla="*/ 1968500 h 2004483"/>
            </a:gdLst>
            <a:ahLst/>
            <a:cxnLst>
              <a:cxn ang="0">
                <a:pos x="connsiteX0" y="connsiteY0"/>
              </a:cxn>
              <a:cxn ang="0">
                <a:pos x="connsiteX1" y="connsiteY1"/>
              </a:cxn>
              <a:cxn ang="0">
                <a:pos x="connsiteX2" y="connsiteY2"/>
              </a:cxn>
              <a:cxn ang="0">
                <a:pos x="connsiteX3" y="connsiteY3"/>
              </a:cxn>
            </a:cxnLst>
            <a:rect l="l" t="t" r="r" b="b"/>
            <a:pathLst>
              <a:path w="594783" h="2004483">
                <a:moveTo>
                  <a:pt x="226483" y="0"/>
                </a:moveTo>
                <a:cubicBezTo>
                  <a:pt x="113241" y="674158"/>
                  <a:pt x="0" y="1348317"/>
                  <a:pt x="61383" y="1676400"/>
                </a:cubicBezTo>
                <a:cubicBezTo>
                  <a:pt x="122766" y="2004483"/>
                  <a:pt x="594783" y="1968500"/>
                  <a:pt x="594783" y="1968500"/>
                </a:cubicBezTo>
                <a:lnTo>
                  <a:pt x="594783" y="1968500"/>
                </a:ln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90794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dirty="0" smtClean="0"/>
              <a:t>It would be wrong for you not to save the drowning child.</a:t>
            </a:r>
            <a:endParaRPr lang="en-US" dirty="0"/>
          </a:p>
        </p:txBody>
      </p:sp>
    </p:spTree>
    <p:extLst>
      <p:ext uri="{BB962C8B-B14F-4D97-AF65-F5344CB8AC3E}">
        <p14:creationId xmlns:p14="http://schemas.microsoft.com/office/powerpoint/2010/main" val="31871199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pic>
        <p:nvPicPr>
          <p:cNvPr id="8" name="Content Placeholder 4" descr="money.bmp"/>
          <p:cNvPicPr>
            <a:picLocks noGrp="1" noChangeAspect="1"/>
          </p:cNvPicPr>
          <p:nvPr>
            <p:ph sz="half" idx="1"/>
          </p:nvPr>
        </p:nvPicPr>
        <p:blipFill>
          <a:blip r:embed="rId2" cstate="print"/>
          <a:srcRect r="1699"/>
          <a:stretch>
            <a:fillRect/>
          </a:stretch>
        </p:blipFill>
        <p:spPr>
          <a:xfrm>
            <a:off x="778783" y="1600201"/>
            <a:ext cx="3203159"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Milton Friedman (1912-2006)</a:t>
            </a:r>
            <a:endParaRPr lang="en-US" b="1"/>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p:txBody>
          <a:bodyPr/>
          <a:lstStyle/>
          <a:p>
            <a:pPr marL="0" indent="0">
              <a:buNone/>
            </a:pPr>
            <a:r>
              <a:rPr lang="en-US" smtClean="0"/>
              <a:t>That depends on how much it costs you to save the child, and how much the child’s life is worth.</a:t>
            </a:r>
            <a:endParaRPr lang="en-US"/>
          </a:p>
        </p:txBody>
      </p:sp>
      <p:pic>
        <p:nvPicPr>
          <p:cNvPr id="8" name="Content Placeholder 4" descr="money.bmp"/>
          <p:cNvPicPr>
            <a:picLocks noGrp="1" noChangeAspect="1"/>
          </p:cNvPicPr>
          <p:nvPr>
            <p:ph sz="half" idx="1"/>
          </p:nvPr>
        </p:nvPicPr>
        <p:blipFill>
          <a:blip r:embed="rId2" cstate="print"/>
          <a:srcRect r="1699"/>
          <a:stretch>
            <a:fillRect/>
          </a:stretch>
        </p:blipFill>
        <p:spPr>
          <a:xfrm>
            <a:off x="778783" y="1600201"/>
            <a:ext cx="3203120"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Milton Friedman (1912-2006)</a:t>
            </a:r>
            <a:endParaRPr lang="en-US" b="1"/>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pic>
        <p:nvPicPr>
          <p:cNvPr id="8" name="Content Placeholder 4" descr="money.bmp"/>
          <p:cNvPicPr>
            <a:picLocks noGrp="1" noChangeAspect="1"/>
          </p:cNvPicPr>
          <p:nvPr>
            <p:ph sz="half" idx="1"/>
          </p:nvPr>
        </p:nvPicPr>
        <p:blipFill>
          <a:blip r:embed="rId2"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Singer</a:t>
            </a:r>
            <a:endParaRPr lang="en-US" b="1"/>
          </a:p>
        </p:txBody>
      </p:sp>
      <p:pic>
        <p:nvPicPr>
          <p:cNvPr id="6" name="Content Placeholder 8" descr="Singer.bmp"/>
          <p:cNvPicPr>
            <a:picLocks noChangeAspect="1"/>
          </p:cNvPicPr>
          <p:nvPr/>
        </p:nvPicPr>
        <p:blipFill>
          <a:blip r:embed="rId3" cstate="print"/>
          <a:srcRect l="5890" r="8834" b="7700"/>
          <a:stretch>
            <a:fillRect/>
          </a:stretch>
        </p:blipFill>
        <p:spPr>
          <a:xfrm>
            <a:off x="762000" y="1600200"/>
            <a:ext cx="3276600" cy="4351525"/>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p:txBody>
          <a:bodyPr/>
          <a:lstStyle/>
          <a:p>
            <a:pPr marL="0" indent="0">
              <a:buNone/>
            </a:pPr>
            <a:r>
              <a:rPr lang="en-US" smtClean="0"/>
              <a:t>How can you put a price on a human life?</a:t>
            </a:r>
            <a:endParaRPr lang="en-US"/>
          </a:p>
        </p:txBody>
      </p:sp>
      <p:pic>
        <p:nvPicPr>
          <p:cNvPr id="8" name="Content Placeholder 4" descr="money.bmp"/>
          <p:cNvPicPr>
            <a:picLocks noGrp="1" noChangeAspect="1"/>
          </p:cNvPicPr>
          <p:nvPr>
            <p:ph sz="half" idx="1"/>
          </p:nvPr>
        </p:nvPicPr>
        <p:blipFill>
          <a:blip r:embed="rId2"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Singer</a:t>
            </a:r>
            <a:endParaRPr lang="en-US" b="1"/>
          </a:p>
        </p:txBody>
      </p:sp>
      <p:pic>
        <p:nvPicPr>
          <p:cNvPr id="6" name="Content Placeholder 8" descr="Singer.bmp"/>
          <p:cNvPicPr>
            <a:picLocks noChangeAspect="1"/>
          </p:cNvPicPr>
          <p:nvPr/>
        </p:nvPicPr>
        <p:blipFill>
          <a:blip r:embed="rId3" cstate="print"/>
          <a:srcRect l="5890" r="8834" b="7700"/>
          <a:stretch>
            <a:fillRect/>
          </a:stretch>
        </p:blipFill>
        <p:spPr>
          <a:xfrm>
            <a:off x="762000" y="1600200"/>
            <a:ext cx="3276600" cy="4351525"/>
          </a:xfrm>
          <a:prstGeom prst="rect">
            <a:avLst/>
          </a:prstGeom>
        </p:spPr>
      </p:pic>
    </p:spTree>
    <p:extLst>
      <p:ext uri="{BB962C8B-B14F-4D97-AF65-F5344CB8AC3E}">
        <p14:creationId xmlns:p14="http://schemas.microsoft.com/office/powerpoint/2010/main" val="37988982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pic>
        <p:nvPicPr>
          <p:cNvPr id="8" name="Content Placeholder 4" descr="money.bmp"/>
          <p:cNvPicPr>
            <a:picLocks noGrp="1" noChangeAspect="1"/>
          </p:cNvPicPr>
          <p:nvPr>
            <p:ph sz="half" idx="1"/>
          </p:nvPr>
        </p:nvPicPr>
        <p:blipFill>
          <a:blip r:embed="rId2"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77500" lnSpcReduction="20000"/>
          </a:bodyPr>
          <a:lstStyle/>
          <a:p>
            <a:pPr marL="182880" indent="0">
              <a:lnSpc>
                <a:spcPct val="120000"/>
              </a:lnSpc>
              <a:spcBef>
                <a:spcPts val="600"/>
              </a:spcBef>
              <a:spcAft>
                <a:spcPts val="1200"/>
              </a:spcAft>
              <a:buNone/>
            </a:pPr>
            <a:r>
              <a:rPr lang="en-US" dirty="0" smtClean="0"/>
              <a:t>Moral philosophy asks two major questions:</a:t>
            </a:r>
          </a:p>
          <a:p>
            <a:pPr marL="182880" indent="0">
              <a:lnSpc>
                <a:spcPct val="120000"/>
              </a:lnSpc>
              <a:spcBef>
                <a:spcPts val="600"/>
              </a:spcBef>
              <a:spcAft>
                <a:spcPts val="1200"/>
              </a:spcAft>
              <a:buNone/>
            </a:pPr>
            <a:r>
              <a:rPr lang="en-US" dirty="0" smtClean="0"/>
              <a:t>(1) What is good for its own sake? </a:t>
            </a:r>
          </a:p>
          <a:p>
            <a:pPr marL="182880" indent="0">
              <a:lnSpc>
                <a:spcPct val="120000"/>
              </a:lnSpc>
              <a:spcBef>
                <a:spcPts val="600"/>
              </a:spcBef>
              <a:spcAft>
                <a:spcPts val="1200"/>
              </a:spcAft>
              <a:buNone/>
            </a:pPr>
            <a:r>
              <a:rPr lang="en-US" dirty="0" smtClean="0"/>
              <a:t>(2) What is the right thing to do in any situation?</a:t>
            </a:r>
          </a:p>
          <a:p>
            <a:pPr marL="182880" indent="0">
              <a:lnSpc>
                <a:spcPct val="120000"/>
              </a:lnSpc>
              <a:spcBef>
                <a:spcPts val="600"/>
              </a:spcBef>
              <a:spcAft>
                <a:spcPts val="1200"/>
              </a:spcAft>
              <a:buNone/>
            </a:pPr>
            <a:r>
              <a:rPr lang="en-US" dirty="0" smtClean="0"/>
              <a:t>According to some philosophers, there is a very close connection between these two questions. </a:t>
            </a:r>
          </a:p>
          <a:p>
            <a:pPr marL="182880" indent="0">
              <a:lnSpc>
                <a:spcPct val="120000"/>
              </a:lnSpc>
              <a:spcBef>
                <a:spcPts val="600"/>
              </a:spcBef>
              <a:spcAft>
                <a:spcPts val="1200"/>
              </a:spcAft>
              <a:buNone/>
            </a:pPr>
            <a:r>
              <a:rPr lang="en-US" dirty="0" smtClean="0"/>
              <a:t>These philosophers, known as “consequentialists,” say that </a:t>
            </a:r>
            <a:r>
              <a:rPr lang="en-US" b="1" dirty="0" smtClean="0"/>
              <a:t>the right thing to do in any situation is whatever will create the greatest net amount of that which is good for its own sake</a:t>
            </a:r>
            <a:r>
              <a:rPr lang="en-US" dirty="0" smtClean="0"/>
              <a:t>.</a:t>
            </a:r>
          </a:p>
          <a:p>
            <a:pPr marL="182880" indent="0">
              <a:lnSpc>
                <a:spcPct val="120000"/>
              </a:lnSpc>
              <a:spcBef>
                <a:spcPts val="600"/>
              </a:spcBef>
              <a:spcAft>
                <a:spcPts val="1200"/>
              </a:spcAft>
              <a:buNone/>
            </a:pPr>
            <a:r>
              <a:rPr lang="en-US" dirty="0" smtClean="0">
                <a:solidFill>
                  <a:schemeClr val="bg1"/>
                </a:solidFill>
              </a:rPr>
              <a:t>In other words, consequentialism is the view that the right thing to do in any situation is whatever will have the </a:t>
            </a:r>
            <a:r>
              <a:rPr lang="en-US" b="1" dirty="0" smtClean="0">
                <a:solidFill>
                  <a:schemeClr val="bg1"/>
                </a:solidFill>
              </a:rPr>
              <a:t>best consequences</a:t>
            </a:r>
            <a:r>
              <a:rPr lang="en-US" dirty="0" smtClean="0">
                <a:solidFill>
                  <a:schemeClr val="bg1"/>
                </a:solidFill>
              </a:rPr>
              <a:t>, in terms of the creation of absolute goodness or the elimination or avoidance of absolute badness.</a:t>
            </a:r>
          </a:p>
        </p:txBody>
      </p:sp>
    </p:spTree>
    <p:extLst>
      <p:ext uri="{BB962C8B-B14F-4D97-AF65-F5344CB8AC3E}">
        <p14:creationId xmlns:p14="http://schemas.microsoft.com/office/powerpoint/2010/main" val="838670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a:xfrm>
            <a:off x="4648200" y="1600200"/>
            <a:ext cx="3962400" cy="4525963"/>
          </a:xfrm>
        </p:spPr>
        <p:txBody>
          <a:bodyPr/>
          <a:lstStyle/>
          <a:p>
            <a:pPr marL="0" indent="0">
              <a:spcAft>
                <a:spcPts val="1200"/>
              </a:spcAft>
              <a:buNone/>
            </a:pPr>
            <a:r>
              <a:rPr lang="en-US" dirty="0" smtClean="0"/>
              <a:t>We do it all the time. </a:t>
            </a:r>
          </a:p>
          <a:p>
            <a:pPr marL="0" indent="0">
              <a:spcAft>
                <a:spcPts val="1200"/>
              </a:spcAft>
              <a:buNone/>
            </a:pPr>
            <a:r>
              <a:rPr lang="en-US" dirty="0" smtClean="0">
                <a:solidFill>
                  <a:schemeClr val="bg1"/>
                </a:solidFill>
              </a:rPr>
              <a:t>A human life is not </a:t>
            </a:r>
            <a:r>
              <a:rPr lang="en-US" u="sng" dirty="0" smtClean="0">
                <a:solidFill>
                  <a:schemeClr val="bg1"/>
                </a:solidFill>
              </a:rPr>
              <a:t>infinitely</a:t>
            </a:r>
            <a:r>
              <a:rPr lang="en-US" dirty="0" smtClean="0">
                <a:solidFill>
                  <a:schemeClr val="bg1"/>
                </a:solidFill>
              </a:rPr>
              <a:t> valuable. </a:t>
            </a:r>
          </a:p>
          <a:p>
            <a:pPr marL="0" indent="0">
              <a:spcAft>
                <a:spcPts val="1200"/>
              </a:spcAft>
              <a:buNone/>
            </a:pPr>
            <a:r>
              <a:rPr lang="en-US" dirty="0" smtClean="0">
                <a:solidFill>
                  <a:schemeClr val="bg1"/>
                </a:solidFill>
              </a:rPr>
              <a:t>If it were, there would be nothing wrong with sacrificing a million lives to save just one.</a:t>
            </a:r>
            <a:endParaRPr lang="en-US" dirty="0">
              <a:solidFill>
                <a:schemeClr val="bg1"/>
              </a:solidFill>
            </a:endParaRPr>
          </a:p>
        </p:txBody>
      </p:sp>
      <p:pic>
        <p:nvPicPr>
          <p:cNvPr id="8" name="Content Placeholder 4" descr="money.bmp"/>
          <p:cNvPicPr>
            <a:picLocks noGrp="1" noChangeAspect="1"/>
          </p:cNvPicPr>
          <p:nvPr>
            <p:ph sz="half" idx="1"/>
          </p:nvPr>
        </p:nvPicPr>
        <p:blipFill>
          <a:blip r:embed="rId2"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extLst>
      <p:ext uri="{BB962C8B-B14F-4D97-AF65-F5344CB8AC3E}">
        <p14:creationId xmlns:p14="http://schemas.microsoft.com/office/powerpoint/2010/main" val="32476785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a:xfrm>
            <a:off x="4648200" y="1600200"/>
            <a:ext cx="3962400" cy="4525963"/>
          </a:xfrm>
        </p:spPr>
        <p:txBody>
          <a:bodyPr/>
          <a:lstStyle/>
          <a:p>
            <a:pPr marL="0" indent="0">
              <a:spcAft>
                <a:spcPts val="1200"/>
              </a:spcAft>
              <a:buNone/>
            </a:pPr>
            <a:r>
              <a:rPr lang="en-US" dirty="0" smtClean="0"/>
              <a:t>We do it all the time. </a:t>
            </a:r>
          </a:p>
          <a:p>
            <a:pPr marL="0" indent="0">
              <a:spcAft>
                <a:spcPts val="1200"/>
              </a:spcAft>
              <a:buNone/>
            </a:pPr>
            <a:r>
              <a:rPr lang="en-US" dirty="0" smtClean="0"/>
              <a:t>A human life is not </a:t>
            </a:r>
            <a:r>
              <a:rPr lang="en-US" u="sng" dirty="0" smtClean="0"/>
              <a:t>infinitely</a:t>
            </a:r>
            <a:r>
              <a:rPr lang="en-US" dirty="0" smtClean="0"/>
              <a:t> valuable. </a:t>
            </a:r>
          </a:p>
          <a:p>
            <a:pPr marL="0" indent="0">
              <a:spcAft>
                <a:spcPts val="1200"/>
              </a:spcAft>
              <a:buNone/>
            </a:pPr>
            <a:r>
              <a:rPr lang="en-US" dirty="0" smtClean="0"/>
              <a:t>If it were, there would be nothing wrong with sacrificing a million lives to save just one.</a:t>
            </a:r>
            <a:endParaRPr lang="en-US" dirty="0"/>
          </a:p>
        </p:txBody>
      </p:sp>
      <p:pic>
        <p:nvPicPr>
          <p:cNvPr id="8" name="Content Placeholder 4" descr="money.bmp"/>
          <p:cNvPicPr>
            <a:picLocks noGrp="1" noChangeAspect="1"/>
          </p:cNvPicPr>
          <p:nvPr>
            <p:ph sz="half" idx="1"/>
          </p:nvPr>
        </p:nvPicPr>
        <p:blipFill>
          <a:blip r:embed="rId2"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extLst>
      <p:ext uri="{BB962C8B-B14F-4D97-AF65-F5344CB8AC3E}">
        <p14:creationId xmlns:p14="http://schemas.microsoft.com/office/powerpoint/2010/main" val="6618533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p:txBody>
          <a:bodyPr/>
          <a:lstStyle/>
          <a:p>
            <a:pPr marL="0" indent="0">
              <a:spcAft>
                <a:spcPts val="1200"/>
              </a:spcAft>
              <a:buNone/>
            </a:pPr>
            <a:r>
              <a:rPr lang="en-US" smtClean="0"/>
              <a:t>So each human life has some </a:t>
            </a:r>
            <a:r>
              <a:rPr lang="en-US" u="sng" smtClean="0"/>
              <a:t>finite</a:t>
            </a:r>
            <a:r>
              <a:rPr lang="en-US" smtClean="0"/>
              <a:t> value.</a:t>
            </a:r>
          </a:p>
          <a:p>
            <a:pPr marL="0" indent="0">
              <a:spcAft>
                <a:spcPts val="1200"/>
              </a:spcAft>
              <a:buNone/>
            </a:pPr>
            <a:r>
              <a:rPr lang="en-US" smtClean="0"/>
              <a:t>The question is: how do we determine that value?</a:t>
            </a:r>
          </a:p>
        </p:txBody>
      </p:sp>
      <p:pic>
        <p:nvPicPr>
          <p:cNvPr id="8" name="Content Placeholder 4" descr="money.bmp"/>
          <p:cNvPicPr>
            <a:picLocks noGrp="1" noChangeAspect="1"/>
          </p:cNvPicPr>
          <p:nvPr>
            <p:ph sz="half" idx="1"/>
          </p:nvPr>
        </p:nvPicPr>
        <p:blipFill>
          <a:blip r:embed="rId3"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p:txBody>
          <a:bodyPr>
            <a:normAutofit/>
          </a:bodyPr>
          <a:lstStyle/>
          <a:p>
            <a:pPr marL="0" indent="0">
              <a:spcAft>
                <a:spcPts val="1200"/>
              </a:spcAft>
              <a:buNone/>
            </a:pPr>
            <a:r>
              <a:rPr lang="en-US" smtClean="0"/>
              <a:t>The best estimate of a life’s </a:t>
            </a:r>
            <a:r>
              <a:rPr lang="en-US" u="sng" smtClean="0"/>
              <a:t>utilitarian</a:t>
            </a:r>
            <a:r>
              <a:rPr lang="en-US" smtClean="0"/>
              <a:t> value is given by lifetime income.</a:t>
            </a:r>
          </a:p>
          <a:p>
            <a:pPr marL="0" indent="0">
              <a:spcAft>
                <a:spcPts val="1200"/>
              </a:spcAft>
              <a:buNone/>
            </a:pPr>
            <a:r>
              <a:rPr lang="en-US" smtClean="0"/>
              <a:t>This is a rough measure of the net amount of utility (happiness or fulfillment) that the person generates over the course of his or her life.</a:t>
            </a:r>
          </a:p>
        </p:txBody>
      </p:sp>
      <p:pic>
        <p:nvPicPr>
          <p:cNvPr id="8" name="Content Placeholder 4" descr="money.bmp"/>
          <p:cNvPicPr>
            <a:picLocks noGrp="1" noChangeAspect="1"/>
          </p:cNvPicPr>
          <p:nvPr>
            <p:ph sz="half" idx="1"/>
          </p:nvPr>
        </p:nvPicPr>
        <p:blipFill>
          <a:blip r:embed="rId3"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p:txBody>
          <a:bodyPr>
            <a:normAutofit/>
          </a:bodyPr>
          <a:lstStyle/>
          <a:p>
            <a:pPr marL="0" indent="0">
              <a:spcAft>
                <a:spcPts val="1200"/>
              </a:spcAft>
              <a:buNone/>
            </a:pPr>
            <a:r>
              <a:rPr lang="en-US" smtClean="0"/>
              <a:t>In impoverished countries, annual incomes average less that $1,000.</a:t>
            </a:r>
          </a:p>
          <a:p>
            <a:pPr marL="0" indent="0">
              <a:spcAft>
                <a:spcPts val="1200"/>
              </a:spcAft>
              <a:buNone/>
            </a:pPr>
            <a:r>
              <a:rPr lang="en-US" smtClean="0"/>
              <a:t>With improvements in life expectancy, this might translate into $40,000  lifetime income, accumu-lated over a sixty year period from birth.</a:t>
            </a:r>
          </a:p>
        </p:txBody>
      </p:sp>
      <p:pic>
        <p:nvPicPr>
          <p:cNvPr id="8" name="Content Placeholder 4" descr="money.bmp"/>
          <p:cNvPicPr>
            <a:picLocks noGrp="1" noChangeAspect="1"/>
          </p:cNvPicPr>
          <p:nvPr>
            <p:ph sz="half" idx="1"/>
          </p:nvPr>
        </p:nvPicPr>
        <p:blipFill>
          <a:blip r:embed="rId3"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p:txBody>
          <a:bodyPr>
            <a:normAutofit/>
          </a:bodyPr>
          <a:lstStyle/>
          <a:p>
            <a:pPr marL="0" indent="0">
              <a:spcAft>
                <a:spcPts val="1200"/>
              </a:spcAft>
              <a:buNone/>
            </a:pPr>
            <a:r>
              <a:rPr lang="en-US" smtClean="0"/>
              <a:t>If I invest $700 today with a 7% annual return on my investment, I’ll have over $40,000 after 60 years.</a:t>
            </a:r>
          </a:p>
          <a:p>
            <a:pPr marL="0" indent="0">
              <a:spcAft>
                <a:spcPts val="1200"/>
              </a:spcAft>
              <a:buNone/>
            </a:pPr>
            <a:r>
              <a:rPr lang="en-US" smtClean="0"/>
              <a:t>So I should not, by utilitarian standards, be willing to spend more than $700 to save the African child.</a:t>
            </a:r>
          </a:p>
        </p:txBody>
      </p:sp>
      <p:pic>
        <p:nvPicPr>
          <p:cNvPr id="8" name="Content Placeholder 4" descr="money.bmp"/>
          <p:cNvPicPr>
            <a:picLocks noGrp="1" noChangeAspect="1"/>
          </p:cNvPicPr>
          <p:nvPr>
            <p:ph sz="half" idx="1"/>
          </p:nvPr>
        </p:nvPicPr>
        <p:blipFill>
          <a:blip r:embed="rId3"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p:txBody>
          <a:bodyPr>
            <a:normAutofit/>
          </a:bodyPr>
          <a:lstStyle/>
          <a:p>
            <a:pPr marL="0" indent="0">
              <a:spcAft>
                <a:spcPts val="1200"/>
              </a:spcAft>
              <a:buNone/>
            </a:pPr>
            <a:r>
              <a:rPr lang="en-US" dirty="0" smtClean="0"/>
              <a:t>By the same token, if the child in the pond is worth the same as the child in Africa, a utilitarian should not be willing to incur more than $700 in dry-cleaning bills in an effort to save him or her from drowning.</a:t>
            </a:r>
            <a:endParaRPr lang="en-US" dirty="0"/>
          </a:p>
        </p:txBody>
      </p:sp>
      <p:pic>
        <p:nvPicPr>
          <p:cNvPr id="8" name="Content Placeholder 4" descr="money.bmp"/>
          <p:cNvPicPr>
            <a:picLocks noGrp="1" noChangeAspect="1"/>
          </p:cNvPicPr>
          <p:nvPr>
            <p:ph sz="half" idx="1"/>
          </p:nvPr>
        </p:nvPicPr>
        <p:blipFill>
          <a:blip r:embed="rId3"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p:txBody>
          <a:bodyPr>
            <a:normAutofit/>
          </a:bodyPr>
          <a:lstStyle/>
          <a:p>
            <a:pPr marL="0" indent="0">
              <a:spcAft>
                <a:spcPts val="1200"/>
              </a:spcAft>
              <a:buNone/>
            </a:pPr>
            <a:r>
              <a:rPr lang="en-US" dirty="0" smtClean="0"/>
              <a:t>But according to our best available estimates, it takes a donation of more than $2,000 to save an impoverished life.</a:t>
            </a:r>
          </a:p>
          <a:p>
            <a:pPr marL="0" indent="0">
              <a:spcAft>
                <a:spcPts val="1200"/>
              </a:spcAft>
              <a:buNone/>
            </a:pPr>
            <a:r>
              <a:rPr lang="en-US" dirty="0" smtClean="0"/>
              <a:t>That is $1,300+ more than the life is worth, by utilitarian standards.</a:t>
            </a:r>
          </a:p>
          <a:p>
            <a:pPr marL="0" indent="0">
              <a:spcAft>
                <a:spcPts val="1200"/>
              </a:spcAft>
              <a:buNone/>
            </a:pPr>
            <a:endParaRPr lang="en-US" dirty="0"/>
          </a:p>
        </p:txBody>
      </p:sp>
      <p:pic>
        <p:nvPicPr>
          <p:cNvPr id="8" name="Content Placeholder 4" descr="money.bmp"/>
          <p:cNvPicPr>
            <a:picLocks noGrp="1" noChangeAspect="1"/>
          </p:cNvPicPr>
          <p:nvPr>
            <p:ph sz="half" idx="1"/>
          </p:nvPr>
        </p:nvPicPr>
        <p:blipFill>
          <a:blip r:embed="rId3"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a:xfrm>
            <a:off x="4648200" y="1600200"/>
            <a:ext cx="4038600" cy="4724400"/>
          </a:xfrm>
        </p:spPr>
        <p:txBody>
          <a:bodyPr>
            <a:normAutofit/>
          </a:bodyPr>
          <a:lstStyle/>
          <a:p>
            <a:pPr marL="0" indent="0">
              <a:spcAft>
                <a:spcPts val="1200"/>
              </a:spcAft>
              <a:buNone/>
            </a:pPr>
            <a:r>
              <a:rPr lang="en-US" dirty="0" smtClean="0"/>
              <a:t>Of course, if the drowning child is a citizen of Singapore (or some other wealthy country), its prospective lifetime income is much greater.</a:t>
            </a:r>
          </a:p>
          <a:p>
            <a:pPr marL="0" indent="0">
              <a:spcAft>
                <a:spcPts val="1200"/>
              </a:spcAft>
              <a:buNone/>
            </a:pPr>
            <a:r>
              <a:rPr lang="en-US" dirty="0" smtClean="0"/>
              <a:t>So a utilitarian should be willing to sacrifice more to save that child’s life.</a:t>
            </a:r>
          </a:p>
        </p:txBody>
      </p:sp>
      <p:pic>
        <p:nvPicPr>
          <p:cNvPr id="8" name="Content Placeholder 4" descr="money.bmp"/>
          <p:cNvPicPr>
            <a:picLocks noGrp="1" noChangeAspect="1"/>
          </p:cNvPicPr>
          <p:nvPr>
            <p:ph sz="half" idx="1"/>
          </p:nvPr>
        </p:nvPicPr>
        <p:blipFill>
          <a:blip r:embed="rId3"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pic>
        <p:nvPicPr>
          <p:cNvPr id="8" name="Content Placeholder 4" descr="money.bmp"/>
          <p:cNvPicPr>
            <a:picLocks noGrp="1" noChangeAspect="1"/>
          </p:cNvPicPr>
          <p:nvPr>
            <p:ph sz="half" idx="1"/>
          </p:nvPr>
        </p:nvPicPr>
        <p:blipFill>
          <a:blip r:embed="rId2"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Singer</a:t>
            </a:r>
            <a:endParaRPr lang="en-US" b="1"/>
          </a:p>
        </p:txBody>
      </p:sp>
      <p:pic>
        <p:nvPicPr>
          <p:cNvPr id="6" name="Content Placeholder 8" descr="Singer.bmp"/>
          <p:cNvPicPr>
            <a:picLocks noChangeAspect="1"/>
          </p:cNvPicPr>
          <p:nvPr/>
        </p:nvPicPr>
        <p:blipFill>
          <a:blip r:embed="rId3" cstate="print"/>
          <a:srcRect l="5890" r="8834" b="7700"/>
          <a:stretch>
            <a:fillRect/>
          </a:stretch>
        </p:blipFill>
        <p:spPr>
          <a:xfrm>
            <a:off x="762000" y="1600200"/>
            <a:ext cx="3276600" cy="435152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77500" lnSpcReduction="20000"/>
          </a:bodyPr>
          <a:lstStyle/>
          <a:p>
            <a:pPr marL="182880" indent="0">
              <a:lnSpc>
                <a:spcPct val="120000"/>
              </a:lnSpc>
              <a:spcBef>
                <a:spcPts val="600"/>
              </a:spcBef>
              <a:spcAft>
                <a:spcPts val="1200"/>
              </a:spcAft>
              <a:buNone/>
            </a:pPr>
            <a:r>
              <a:rPr lang="en-US" dirty="0" smtClean="0"/>
              <a:t>Moral philosophy asks two major questions:</a:t>
            </a:r>
          </a:p>
          <a:p>
            <a:pPr marL="182880" indent="0">
              <a:lnSpc>
                <a:spcPct val="120000"/>
              </a:lnSpc>
              <a:spcBef>
                <a:spcPts val="600"/>
              </a:spcBef>
              <a:spcAft>
                <a:spcPts val="1200"/>
              </a:spcAft>
              <a:buNone/>
            </a:pPr>
            <a:r>
              <a:rPr lang="en-US" dirty="0" smtClean="0"/>
              <a:t>(1) What is good for its own sake? </a:t>
            </a:r>
          </a:p>
          <a:p>
            <a:pPr marL="182880" indent="0">
              <a:lnSpc>
                <a:spcPct val="120000"/>
              </a:lnSpc>
              <a:spcBef>
                <a:spcPts val="600"/>
              </a:spcBef>
              <a:spcAft>
                <a:spcPts val="1200"/>
              </a:spcAft>
              <a:buNone/>
            </a:pPr>
            <a:r>
              <a:rPr lang="en-US" dirty="0" smtClean="0"/>
              <a:t>(2) What is the right thing to do in any situation?</a:t>
            </a:r>
          </a:p>
          <a:p>
            <a:pPr marL="182880" indent="0">
              <a:lnSpc>
                <a:spcPct val="120000"/>
              </a:lnSpc>
              <a:spcBef>
                <a:spcPts val="600"/>
              </a:spcBef>
              <a:spcAft>
                <a:spcPts val="1200"/>
              </a:spcAft>
              <a:buNone/>
            </a:pPr>
            <a:r>
              <a:rPr lang="en-US" dirty="0" smtClean="0"/>
              <a:t>According to some philosophers, there is a very close connection between these two questions. </a:t>
            </a:r>
          </a:p>
          <a:p>
            <a:pPr marL="182880" indent="0">
              <a:lnSpc>
                <a:spcPct val="120000"/>
              </a:lnSpc>
              <a:spcBef>
                <a:spcPts val="600"/>
              </a:spcBef>
              <a:spcAft>
                <a:spcPts val="1200"/>
              </a:spcAft>
              <a:buNone/>
            </a:pPr>
            <a:r>
              <a:rPr lang="en-US" dirty="0" smtClean="0"/>
              <a:t>These philosophers, known as “consequentialists,” say that </a:t>
            </a:r>
            <a:r>
              <a:rPr lang="en-US" b="1" dirty="0" smtClean="0"/>
              <a:t>the right thing to do in any situation is whatever will create the greatest net amount of that which is good for its own sake</a:t>
            </a:r>
            <a:r>
              <a:rPr lang="en-US" dirty="0" smtClean="0"/>
              <a:t>.</a:t>
            </a:r>
          </a:p>
          <a:p>
            <a:pPr marL="182880" indent="0">
              <a:lnSpc>
                <a:spcPct val="120000"/>
              </a:lnSpc>
              <a:spcBef>
                <a:spcPts val="600"/>
              </a:spcBef>
              <a:spcAft>
                <a:spcPts val="1200"/>
              </a:spcAft>
              <a:buNone/>
            </a:pPr>
            <a:r>
              <a:rPr lang="en-US" dirty="0" smtClean="0"/>
              <a:t>In other words, consequentialism is the view that the right thing to do in any situation is whatever will have the </a:t>
            </a:r>
            <a:r>
              <a:rPr lang="en-US" b="1" dirty="0" smtClean="0"/>
              <a:t>best consequences</a:t>
            </a:r>
            <a:r>
              <a:rPr lang="en-US" dirty="0" smtClean="0"/>
              <a:t>, in terms of the creation of absolute goodness or the elimination or avoidance of absolute badness.</a:t>
            </a:r>
          </a:p>
        </p:txBody>
      </p:sp>
    </p:spTree>
    <p:extLst>
      <p:ext uri="{BB962C8B-B14F-4D97-AF65-F5344CB8AC3E}">
        <p14:creationId xmlns:p14="http://schemas.microsoft.com/office/powerpoint/2010/main" val="143526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p:txBody>
          <a:bodyPr/>
          <a:lstStyle/>
          <a:p>
            <a:pPr marL="0" indent="0">
              <a:buNone/>
            </a:pPr>
            <a:r>
              <a:rPr lang="en-US" smtClean="0"/>
              <a:t>This is extremely distasteful.</a:t>
            </a:r>
            <a:endParaRPr lang="en-US"/>
          </a:p>
        </p:txBody>
      </p:sp>
      <p:pic>
        <p:nvPicPr>
          <p:cNvPr id="8" name="Content Placeholder 4" descr="money.bmp"/>
          <p:cNvPicPr>
            <a:picLocks noGrp="1" noChangeAspect="1"/>
          </p:cNvPicPr>
          <p:nvPr>
            <p:ph sz="half" idx="1"/>
          </p:nvPr>
        </p:nvPicPr>
        <p:blipFill>
          <a:blip r:embed="rId2"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Singer</a:t>
            </a:r>
            <a:endParaRPr lang="en-US" b="1"/>
          </a:p>
        </p:txBody>
      </p:sp>
      <p:pic>
        <p:nvPicPr>
          <p:cNvPr id="6" name="Content Placeholder 8" descr="Singer.bmp"/>
          <p:cNvPicPr>
            <a:picLocks noChangeAspect="1"/>
          </p:cNvPicPr>
          <p:nvPr/>
        </p:nvPicPr>
        <p:blipFill>
          <a:blip r:embed="rId3" cstate="print"/>
          <a:srcRect l="5890" r="8834" b="7700"/>
          <a:stretch>
            <a:fillRect/>
          </a:stretch>
        </p:blipFill>
        <p:spPr>
          <a:xfrm>
            <a:off x="762000" y="1600200"/>
            <a:ext cx="3276600" cy="4351525"/>
          </a:xfrm>
          <a:prstGeom prst="rect">
            <a:avLst/>
          </a:prstGeom>
        </p:spPr>
      </p:pic>
    </p:spTree>
    <p:extLst>
      <p:ext uri="{BB962C8B-B14F-4D97-AF65-F5344CB8AC3E}">
        <p14:creationId xmlns:p14="http://schemas.microsoft.com/office/powerpoint/2010/main" val="14599933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pic>
        <p:nvPicPr>
          <p:cNvPr id="8" name="Content Placeholder 4" descr="money.bmp"/>
          <p:cNvPicPr>
            <a:picLocks noGrp="1" noChangeAspect="1"/>
          </p:cNvPicPr>
          <p:nvPr>
            <p:ph sz="half" idx="1"/>
          </p:nvPr>
        </p:nvPicPr>
        <p:blipFill>
          <a:blip r:embed="rId3"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i="1" smtClean="0"/>
              <a:t>It would be wrong for you not to save the drowning child.</a:t>
            </a:r>
            <a:endParaRPr lang="en-US"/>
          </a:p>
        </p:txBody>
      </p:sp>
      <p:sp>
        <p:nvSpPr>
          <p:cNvPr id="7" name="Content Placeholder 6"/>
          <p:cNvSpPr>
            <a:spLocks noGrp="1"/>
          </p:cNvSpPr>
          <p:nvPr>
            <p:ph sz="half" idx="2"/>
          </p:nvPr>
        </p:nvSpPr>
        <p:spPr>
          <a:xfrm>
            <a:off x="4648200" y="1600200"/>
            <a:ext cx="4038600" cy="4724400"/>
          </a:xfrm>
        </p:spPr>
        <p:txBody>
          <a:bodyPr>
            <a:normAutofit fontScale="92500"/>
          </a:bodyPr>
          <a:lstStyle/>
          <a:p>
            <a:pPr marL="0" indent="0">
              <a:spcAft>
                <a:spcPts val="1200"/>
              </a:spcAft>
              <a:buNone/>
            </a:pPr>
            <a:r>
              <a:rPr lang="en-US" smtClean="0"/>
              <a:t>If my conclusions are distasteful, don’t blame me: blame Utilitarianism.</a:t>
            </a:r>
          </a:p>
          <a:p>
            <a:pPr marL="0" indent="0">
              <a:spcAft>
                <a:spcPts val="1200"/>
              </a:spcAft>
              <a:buNone/>
            </a:pPr>
            <a:r>
              <a:rPr lang="en-US" smtClean="0"/>
              <a:t>After all, lifetime income is a rough measure only of the </a:t>
            </a:r>
            <a:r>
              <a:rPr lang="en-US" u="sng" smtClean="0"/>
              <a:t>utilitarian</a:t>
            </a:r>
            <a:r>
              <a:rPr lang="en-US" smtClean="0"/>
              <a:t> value of a life.</a:t>
            </a:r>
          </a:p>
          <a:p>
            <a:pPr marL="0" indent="0">
              <a:spcAft>
                <a:spcPts val="1200"/>
              </a:spcAft>
              <a:buNone/>
            </a:pPr>
            <a:r>
              <a:rPr lang="en-US" smtClean="0"/>
              <a:t>If a human life also has some non-utilitarian value, my argument collapses.</a:t>
            </a:r>
          </a:p>
        </p:txBody>
      </p:sp>
      <p:pic>
        <p:nvPicPr>
          <p:cNvPr id="8" name="Content Placeholder 4" descr="money.bmp"/>
          <p:cNvPicPr>
            <a:picLocks noGrp="1" noChangeAspect="1"/>
          </p:cNvPicPr>
          <p:nvPr>
            <p:ph sz="half" idx="1"/>
          </p:nvPr>
        </p:nvPicPr>
        <p:blipFill>
          <a:blip r:embed="rId3" cstate="print"/>
          <a:stretch>
            <a:fillRect/>
          </a:stretch>
        </p:blipFill>
        <p:spPr>
          <a:xfrm>
            <a:off x="778783" y="1600201"/>
            <a:ext cx="3258473" cy="4343400"/>
          </a:xfrm>
        </p:spPr>
      </p:pic>
      <p:sp>
        <p:nvSpPr>
          <p:cNvPr id="9" name="TextBox 8"/>
          <p:cNvSpPr txBox="1"/>
          <p:nvPr/>
        </p:nvSpPr>
        <p:spPr>
          <a:xfrm>
            <a:off x="762000" y="6019800"/>
            <a:ext cx="3276600" cy="369332"/>
          </a:xfrm>
          <a:prstGeom prst="rect">
            <a:avLst/>
          </a:prstGeom>
          <a:noFill/>
        </p:spPr>
        <p:txBody>
          <a:bodyPr wrap="square" rtlCol="0">
            <a:spAutoFit/>
          </a:bodyPr>
          <a:lstStyle/>
          <a:p>
            <a:pPr algn="ctr"/>
            <a:r>
              <a:rPr lang="en-US" b="1" smtClean="0"/>
              <a:t>Friedman</a:t>
            </a:r>
            <a:endParaRPr lang="en-US" b="1"/>
          </a:p>
        </p:txBody>
      </p:sp>
    </p:spTree>
    <p:extLst>
      <p:ext uri="{BB962C8B-B14F-4D97-AF65-F5344CB8AC3E}">
        <p14:creationId xmlns:p14="http://schemas.microsoft.com/office/powerpoint/2010/main" val="20701031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conclusions</a:t>
            </a: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685800"/>
            <a:ext cx="8229600" cy="5867400"/>
          </a:xfrm>
        </p:spPr>
        <p:txBody>
          <a:bodyPr>
            <a:noAutofit/>
          </a:bodyPr>
          <a:lstStyle/>
          <a:p>
            <a:pPr>
              <a:spcAft>
                <a:spcPts val="1200"/>
              </a:spcAft>
            </a:pPr>
            <a:r>
              <a:rPr lang="en-US" sz="2800" dirty="0" err="1" smtClean="0">
                <a:solidFill>
                  <a:schemeClr val="bg1">
                    <a:lumMod val="65000"/>
                  </a:schemeClr>
                </a:solidFill>
              </a:rPr>
              <a:t>Utilitarians</a:t>
            </a:r>
            <a:r>
              <a:rPr lang="en-US" sz="2800" dirty="0" smtClean="0">
                <a:solidFill>
                  <a:schemeClr val="bg1">
                    <a:lumMod val="65000"/>
                  </a:schemeClr>
                </a:solidFill>
              </a:rPr>
              <a:t> say that you have a moral obligation to maximize human welfare.</a:t>
            </a:r>
          </a:p>
          <a:p>
            <a:pPr>
              <a:spcAft>
                <a:spcPts val="1200"/>
              </a:spcAft>
            </a:pPr>
            <a:r>
              <a:rPr lang="en-US" sz="2800" dirty="0" smtClean="0">
                <a:solidFill>
                  <a:schemeClr val="bg1">
                    <a:lumMod val="65000"/>
                  </a:schemeClr>
                </a:solidFill>
              </a:rPr>
              <a:t>Utilitarianism therefore requires you to devote your excess income to humanitarian aid, </a:t>
            </a:r>
            <a:r>
              <a:rPr lang="en-US" sz="2800" u="sng" dirty="0" smtClean="0">
                <a:solidFill>
                  <a:schemeClr val="bg1">
                    <a:lumMod val="65000"/>
                  </a:schemeClr>
                </a:solidFill>
              </a:rPr>
              <a:t>assuming</a:t>
            </a:r>
            <a:r>
              <a:rPr lang="en-US" sz="2800" dirty="0" smtClean="0">
                <a:solidFill>
                  <a:schemeClr val="bg1">
                    <a:lumMod val="65000"/>
                  </a:schemeClr>
                </a:solidFill>
              </a:rPr>
              <a:t> that the lives that such aid saves are worth more, in utilitarian terms, than anything else you might get for the same money.</a:t>
            </a:r>
          </a:p>
          <a:p>
            <a:pPr>
              <a:spcAft>
                <a:spcPts val="1200"/>
              </a:spcAft>
            </a:pPr>
            <a:r>
              <a:rPr lang="en-US" sz="2800" dirty="0" smtClean="0">
                <a:solidFill>
                  <a:schemeClr val="bg1">
                    <a:lumMod val="65000"/>
                  </a:schemeClr>
                </a:solidFill>
              </a:rPr>
              <a:t>Whether a needy child’s life </a:t>
            </a:r>
            <a:r>
              <a:rPr lang="en-US" sz="2800" u="sng" dirty="0" smtClean="0">
                <a:solidFill>
                  <a:schemeClr val="bg1">
                    <a:lumMod val="65000"/>
                  </a:schemeClr>
                </a:solidFill>
              </a:rPr>
              <a:t>does</a:t>
            </a:r>
            <a:r>
              <a:rPr lang="en-US" sz="2800" dirty="0" smtClean="0">
                <a:solidFill>
                  <a:schemeClr val="bg1">
                    <a:lumMod val="65000"/>
                  </a:schemeClr>
                </a:solidFill>
              </a:rPr>
              <a:t>, in fact, have greater utilitarian value than some luxury depends on the utilitarian value of the particular child, which Singer does not establish.</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685800"/>
            <a:ext cx="8229600" cy="5867400"/>
          </a:xfrm>
        </p:spPr>
        <p:txBody>
          <a:bodyPr>
            <a:noAutofit/>
          </a:bodyPr>
          <a:lstStyle/>
          <a:p>
            <a:pPr>
              <a:spcAft>
                <a:spcPts val="1200"/>
              </a:spcAft>
            </a:pPr>
            <a:r>
              <a:rPr lang="en-US" sz="2800" dirty="0" err="1" smtClean="0"/>
              <a:t>Utilitarians</a:t>
            </a:r>
            <a:r>
              <a:rPr lang="en-US" sz="2800" dirty="0" smtClean="0"/>
              <a:t> say that you have a moral obligation to maximize human welfare.</a:t>
            </a:r>
          </a:p>
          <a:p>
            <a:pPr>
              <a:spcAft>
                <a:spcPts val="1200"/>
              </a:spcAft>
            </a:pPr>
            <a:r>
              <a:rPr lang="en-US" sz="2800" dirty="0" smtClean="0">
                <a:solidFill>
                  <a:schemeClr val="bg1">
                    <a:lumMod val="65000"/>
                  </a:schemeClr>
                </a:solidFill>
              </a:rPr>
              <a:t>Utilitarianism therefore requires you to devote your excess income to humanitarian aid, </a:t>
            </a:r>
            <a:r>
              <a:rPr lang="en-US" sz="2800" u="sng" dirty="0" smtClean="0">
                <a:solidFill>
                  <a:schemeClr val="bg1">
                    <a:lumMod val="65000"/>
                  </a:schemeClr>
                </a:solidFill>
              </a:rPr>
              <a:t>assuming</a:t>
            </a:r>
            <a:r>
              <a:rPr lang="en-US" sz="2800" dirty="0" smtClean="0">
                <a:solidFill>
                  <a:schemeClr val="bg1">
                    <a:lumMod val="65000"/>
                  </a:schemeClr>
                </a:solidFill>
              </a:rPr>
              <a:t> that the lives that such aid saves are worth more, in utilitarian terms, than anything else you might get for the same money.</a:t>
            </a:r>
          </a:p>
          <a:p>
            <a:pPr>
              <a:spcAft>
                <a:spcPts val="1200"/>
              </a:spcAft>
            </a:pPr>
            <a:r>
              <a:rPr lang="en-US" sz="2800" dirty="0" smtClean="0">
                <a:solidFill>
                  <a:schemeClr val="bg1">
                    <a:lumMod val="65000"/>
                  </a:schemeClr>
                </a:solidFill>
              </a:rPr>
              <a:t>Whether a needy child’s life </a:t>
            </a:r>
            <a:r>
              <a:rPr lang="en-US" sz="2800" u="sng" dirty="0" smtClean="0">
                <a:solidFill>
                  <a:schemeClr val="bg1">
                    <a:lumMod val="65000"/>
                  </a:schemeClr>
                </a:solidFill>
              </a:rPr>
              <a:t>does</a:t>
            </a:r>
            <a:r>
              <a:rPr lang="en-US" sz="2800" dirty="0" smtClean="0">
                <a:solidFill>
                  <a:schemeClr val="bg1">
                    <a:lumMod val="65000"/>
                  </a:schemeClr>
                </a:solidFill>
              </a:rPr>
              <a:t>, in fact, have greater utilitarian value than some luxury depends on the utilitarian value of the particular child, which Singer does not establish.</a:t>
            </a:r>
          </a:p>
        </p:txBody>
      </p:sp>
    </p:spTree>
    <p:extLst>
      <p:ext uri="{BB962C8B-B14F-4D97-AF65-F5344CB8AC3E}">
        <p14:creationId xmlns:p14="http://schemas.microsoft.com/office/powerpoint/2010/main" val="16717396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685800"/>
            <a:ext cx="8229600" cy="5867400"/>
          </a:xfrm>
        </p:spPr>
        <p:txBody>
          <a:bodyPr>
            <a:noAutofit/>
          </a:bodyPr>
          <a:lstStyle/>
          <a:p>
            <a:pPr>
              <a:spcAft>
                <a:spcPts val="1200"/>
              </a:spcAft>
            </a:pPr>
            <a:r>
              <a:rPr lang="en-US" sz="2800" dirty="0" err="1" smtClean="0"/>
              <a:t>Utilitarians</a:t>
            </a:r>
            <a:r>
              <a:rPr lang="en-US" sz="2800" dirty="0" smtClean="0"/>
              <a:t> say that you have a moral obligation to maximize human welfare.</a:t>
            </a:r>
          </a:p>
          <a:p>
            <a:pPr>
              <a:spcAft>
                <a:spcPts val="1200"/>
              </a:spcAft>
            </a:pPr>
            <a:r>
              <a:rPr lang="en-US" sz="2800" dirty="0" smtClean="0"/>
              <a:t>Utilitarianism therefore requires you to devote your excess income to humanitarian aid, </a:t>
            </a:r>
            <a:r>
              <a:rPr lang="en-US" sz="2800" u="sng" dirty="0" smtClean="0"/>
              <a:t>assuming</a:t>
            </a:r>
            <a:r>
              <a:rPr lang="en-US" sz="2800" dirty="0" smtClean="0"/>
              <a:t> that the lives that such aid saves are worth more, in utilitarian terms, than anything else you might get for the same money.</a:t>
            </a:r>
          </a:p>
          <a:p>
            <a:pPr>
              <a:spcAft>
                <a:spcPts val="1200"/>
              </a:spcAft>
            </a:pPr>
            <a:r>
              <a:rPr lang="en-US" sz="2800" dirty="0" smtClean="0">
                <a:solidFill>
                  <a:schemeClr val="bg1">
                    <a:lumMod val="65000"/>
                  </a:schemeClr>
                </a:solidFill>
              </a:rPr>
              <a:t>Whether a needy child’s life </a:t>
            </a:r>
            <a:r>
              <a:rPr lang="en-US" sz="2800" u="sng" dirty="0" smtClean="0">
                <a:solidFill>
                  <a:schemeClr val="bg1">
                    <a:lumMod val="65000"/>
                  </a:schemeClr>
                </a:solidFill>
              </a:rPr>
              <a:t>does</a:t>
            </a:r>
            <a:r>
              <a:rPr lang="en-US" sz="2800" dirty="0" smtClean="0">
                <a:solidFill>
                  <a:schemeClr val="bg1">
                    <a:lumMod val="65000"/>
                  </a:schemeClr>
                </a:solidFill>
              </a:rPr>
              <a:t>, in fact, have greater utilitarian value than some luxury depends on the utilitarian value of the particular child, which Singer does not establish.</a:t>
            </a:r>
          </a:p>
        </p:txBody>
      </p:sp>
    </p:spTree>
    <p:extLst>
      <p:ext uri="{BB962C8B-B14F-4D97-AF65-F5344CB8AC3E}">
        <p14:creationId xmlns:p14="http://schemas.microsoft.com/office/powerpoint/2010/main" val="34163138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685800"/>
            <a:ext cx="8229600" cy="5867400"/>
          </a:xfrm>
        </p:spPr>
        <p:txBody>
          <a:bodyPr>
            <a:noAutofit/>
          </a:bodyPr>
          <a:lstStyle/>
          <a:p>
            <a:pPr>
              <a:spcAft>
                <a:spcPts val="1200"/>
              </a:spcAft>
            </a:pPr>
            <a:r>
              <a:rPr lang="en-US" sz="2800" dirty="0" err="1" smtClean="0"/>
              <a:t>Utilitarians</a:t>
            </a:r>
            <a:r>
              <a:rPr lang="en-US" sz="2800" dirty="0" smtClean="0"/>
              <a:t> say that you have a moral obligation to maximize human welfare.</a:t>
            </a:r>
          </a:p>
          <a:p>
            <a:pPr>
              <a:spcAft>
                <a:spcPts val="1200"/>
              </a:spcAft>
            </a:pPr>
            <a:r>
              <a:rPr lang="en-US" sz="2800" dirty="0" smtClean="0"/>
              <a:t>Utilitarianism therefore requires you to devote your excess income to humanitarian aid, </a:t>
            </a:r>
            <a:r>
              <a:rPr lang="en-US" sz="2800" u="sng" dirty="0" smtClean="0"/>
              <a:t>assuming</a:t>
            </a:r>
            <a:r>
              <a:rPr lang="en-US" sz="2800" dirty="0" smtClean="0"/>
              <a:t> that the lives that such aid saves are worth more, in utilitarian terms, than anything else you might get for the same money.</a:t>
            </a:r>
          </a:p>
          <a:p>
            <a:pPr>
              <a:spcAft>
                <a:spcPts val="1200"/>
              </a:spcAft>
            </a:pPr>
            <a:r>
              <a:rPr lang="en-US" sz="2800" dirty="0" smtClean="0"/>
              <a:t>Whether a needy child’s life </a:t>
            </a:r>
            <a:r>
              <a:rPr lang="en-US" sz="2800" u="sng" dirty="0" smtClean="0"/>
              <a:t>does</a:t>
            </a:r>
            <a:r>
              <a:rPr lang="en-US" sz="2800" dirty="0" smtClean="0"/>
              <a:t>, in fact, have greater utilitarian value than some luxury depends on the utilitarian value of the particular child, which Singer does not establish.</a:t>
            </a:r>
          </a:p>
        </p:txBody>
      </p:sp>
    </p:spTree>
    <p:extLst>
      <p:ext uri="{BB962C8B-B14F-4D97-AF65-F5344CB8AC3E}">
        <p14:creationId xmlns:p14="http://schemas.microsoft.com/office/powerpoint/2010/main" val="8067330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smtClean="0"/>
          </a:p>
          <a:p>
            <a:pPr>
              <a:buNone/>
            </a:pPr>
            <a:endParaRPr lang="en-US" smtClean="0"/>
          </a:p>
          <a:p>
            <a:pPr>
              <a:buNone/>
            </a:pPr>
            <a:endParaRPr lang="en-US" smtClean="0"/>
          </a:p>
          <a:p>
            <a:pPr>
              <a:buNone/>
            </a:pPr>
            <a:endParaRPr lang="en-US" smtClean="0"/>
          </a:p>
          <a:p>
            <a:pPr>
              <a:buNone/>
            </a:pPr>
            <a:endParaRPr lang="en-US" smtClean="0"/>
          </a:p>
          <a:p>
            <a:pPr>
              <a:buNone/>
            </a:pPr>
            <a:endParaRPr lang="en-US" smtClean="0"/>
          </a:p>
          <a:p>
            <a:pPr algn="r">
              <a:buNone/>
            </a:pPr>
            <a:r>
              <a:rPr lang="en-US" smtClean="0"/>
              <a:t>End of lecture.</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Weekly Assignment #3</a:t>
            </a:r>
            <a:endParaRPr lang="en-US"/>
          </a:p>
        </p:txBody>
      </p:sp>
      <p:sp>
        <p:nvSpPr>
          <p:cNvPr id="3" name="Content Placeholder 2"/>
          <p:cNvSpPr>
            <a:spLocks noGrp="1"/>
          </p:cNvSpPr>
          <p:nvPr>
            <p:ph idx="1"/>
          </p:nvPr>
        </p:nvSpPr>
        <p:spPr/>
        <p:txBody>
          <a:bodyPr>
            <a:normAutofit/>
          </a:bodyPr>
          <a:lstStyle/>
          <a:p>
            <a:pPr marL="91440" indent="0">
              <a:buNone/>
            </a:pPr>
            <a:r>
              <a:rPr lang="en-US" dirty="0" smtClean="0"/>
              <a:t>“The factory farming industry is so vast that there is nothing an individual consumer can do to </a:t>
            </a:r>
            <a:r>
              <a:rPr lang="en-US" smtClean="0"/>
              <a:t>influence it.” </a:t>
            </a:r>
            <a:r>
              <a:rPr lang="en-US" dirty="0" smtClean="0"/>
              <a:t>How would Alastair Norcross respond to this?</a:t>
            </a:r>
          </a:p>
          <a:p>
            <a:pPr marL="91440" indent="0">
              <a:buNone/>
            </a:pPr>
            <a:endParaRPr lang="en-US" dirty="0" smtClean="0"/>
          </a:p>
          <a:p>
            <a:pPr marL="91440" indent="0">
              <a:buNone/>
            </a:pPr>
            <a:r>
              <a:rPr lang="en-US" dirty="0" smtClean="0"/>
              <a:t>Limit: 200 words max.</a:t>
            </a:r>
          </a:p>
          <a:p>
            <a:pPr marL="91440" indent="0">
              <a:buNone/>
            </a:pPr>
            <a:r>
              <a:rPr lang="en-US" dirty="0" smtClean="0"/>
              <a:t>Upload by 8:00pm, Thursday 11 September.</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76800"/>
            <a:ext cx="8229600" cy="1752600"/>
          </a:xfrm>
        </p:spPr>
        <p:txBody>
          <a:bodyPr>
            <a:normAutofit fontScale="77500" lnSpcReduction="20000"/>
          </a:bodyPr>
          <a:lstStyle/>
          <a:p>
            <a:pPr marL="182880" indent="0">
              <a:lnSpc>
                <a:spcPct val="120000"/>
              </a:lnSpc>
              <a:spcBef>
                <a:spcPts val="600"/>
              </a:spcBef>
              <a:spcAft>
                <a:spcPts val="1200"/>
              </a:spcAft>
              <a:buNone/>
            </a:pPr>
            <a:r>
              <a:rPr lang="en-US" dirty="0" smtClean="0"/>
              <a:t>In other words, consequentialism is the view that the right thing to do in any situation is whatever will have the </a:t>
            </a:r>
            <a:r>
              <a:rPr lang="en-US" b="1" dirty="0" smtClean="0"/>
              <a:t>best consequences</a:t>
            </a:r>
            <a:r>
              <a:rPr lang="en-US" dirty="0" smtClean="0"/>
              <a:t>, in terms of the creation of absolute goodness or the elimination or avoidance of absolute badness.</a:t>
            </a:r>
          </a:p>
        </p:txBody>
      </p:sp>
    </p:spTree>
    <p:extLst>
      <p:ext uri="{BB962C8B-B14F-4D97-AF65-F5344CB8AC3E}">
        <p14:creationId xmlns:p14="http://schemas.microsoft.com/office/powerpoint/2010/main" val="311124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0104 -0.6551 " pathEditMode="relative" ptsTypes="AA">
                                      <p:cBhvr>
                                        <p:cTn id="6"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344" y="381000"/>
            <a:ext cx="8229600" cy="6096000"/>
          </a:xfrm>
        </p:spPr>
        <p:txBody>
          <a:bodyPr>
            <a:normAutofit/>
          </a:bodyPr>
          <a:lstStyle/>
          <a:p>
            <a:pPr marL="182880" indent="0">
              <a:spcBef>
                <a:spcPts val="600"/>
              </a:spcBef>
              <a:spcAft>
                <a:spcPts val="1200"/>
              </a:spcAft>
              <a:buNone/>
            </a:pPr>
            <a:r>
              <a:rPr lang="en-US" sz="2500" dirty="0" smtClean="0"/>
              <a:t>In other words, consequentialism is the view that the right thing to do in any situation is whatever will have the </a:t>
            </a:r>
            <a:r>
              <a:rPr lang="en-US" sz="2500" b="1" dirty="0" smtClean="0"/>
              <a:t>best consequences</a:t>
            </a:r>
            <a:r>
              <a:rPr lang="en-US" sz="2500" dirty="0" smtClean="0"/>
              <a:t>, in terms of the creation of absolute goodness or the elimination or avoidance of absolute badness.</a:t>
            </a:r>
          </a:p>
          <a:p>
            <a:pPr marL="182880" indent="0">
              <a:spcBef>
                <a:spcPts val="600"/>
              </a:spcBef>
              <a:spcAft>
                <a:spcPts val="1200"/>
              </a:spcAft>
              <a:buNone/>
            </a:pPr>
            <a:r>
              <a:rPr lang="en-US" sz="2500" dirty="0" smtClean="0"/>
              <a:t>Different consequentialist theories of right and wrong result from different conceptions of absolute value.</a:t>
            </a:r>
          </a:p>
          <a:p>
            <a:pPr marL="182880" indent="0">
              <a:spcBef>
                <a:spcPts val="600"/>
              </a:spcBef>
              <a:spcAft>
                <a:spcPts val="1200"/>
              </a:spcAft>
              <a:buNone/>
            </a:pPr>
            <a:r>
              <a:rPr lang="en-US" sz="2500" dirty="0" smtClean="0">
                <a:solidFill>
                  <a:schemeClr val="bg1"/>
                </a:solidFill>
              </a:rPr>
              <a:t>For example, a consequentialist who thinks that pleasure is the only thing that’s good for its own sake will say that the right thing to do in any situation is whatever maximizes the net amount of pleasure in the world.</a:t>
            </a:r>
          </a:p>
          <a:p>
            <a:pPr marL="182880" indent="0">
              <a:spcBef>
                <a:spcPts val="600"/>
              </a:spcBef>
              <a:spcAft>
                <a:spcPts val="1200"/>
              </a:spcAft>
              <a:buNone/>
            </a:pPr>
            <a:r>
              <a:rPr lang="en-US" sz="2500" dirty="0" smtClean="0">
                <a:solidFill>
                  <a:schemeClr val="bg1"/>
                </a:solidFill>
              </a:rPr>
              <a:t>A consequentialist who thinks that knowledge is the only thing that’s good for its own sake will say that the right thing to do is whatever maximizes the total amount of knowledge.</a:t>
            </a:r>
          </a:p>
        </p:txBody>
      </p:sp>
    </p:spTree>
    <p:extLst>
      <p:ext uri="{BB962C8B-B14F-4D97-AF65-F5344CB8AC3E}">
        <p14:creationId xmlns:p14="http://schemas.microsoft.com/office/powerpoint/2010/main" val="505616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3133</TotalTime>
  <Words>4082</Words>
  <Application>Microsoft Office PowerPoint</Application>
  <PresentationFormat>On-screen Show (4:3)</PresentationFormat>
  <Paragraphs>275</Paragraphs>
  <Slides>79</Slides>
  <Notes>21</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Duties to Strangers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 &amp; Community</vt:lpstr>
      <vt:lpstr>Self &amp; Community</vt:lpstr>
      <vt:lpstr>Self &amp; Community</vt:lpstr>
      <vt:lpstr>Self &amp; Community</vt:lpstr>
      <vt:lpstr>Peter Singer’s Argument</vt:lpstr>
      <vt:lpstr>Objections to Premise 1 </vt:lpstr>
      <vt:lpstr>Your relationship to the drowning child does not differ in any morally relevant way from your relationship to the African child.</vt:lpstr>
      <vt:lpstr>Your relationship to the drowning child does not differ in any morally relevant way from your relationship to the African child.</vt:lpstr>
      <vt:lpstr>Your relationship to the drowning child does not differ in any morally relevant way from your relationship to the African child.</vt:lpstr>
      <vt:lpstr>Your relationship to the drowning child does not differ in any morally relevant way from your relationship to the African child.</vt:lpstr>
      <vt:lpstr>PowerPoint Presentation</vt:lpstr>
      <vt:lpstr>Your relationship to the drowning child does not differ in any morally relevant way from your relationship to the African child.</vt:lpstr>
      <vt:lpstr>Your relationship to the drowning child does not differ in any morally relevant way from your relationship to the African child.</vt:lpstr>
      <vt:lpstr>PowerPoint Presentation</vt:lpstr>
      <vt:lpstr>Your relationship to the drowning child does not differ in any morally relevant way from your relationship to the African child.</vt:lpstr>
      <vt:lpstr>Your relationship to the drowning child does not differ in any morally relevant way from your relationship to the African child.</vt:lpstr>
      <vt:lpstr>PowerPoint Presentation</vt:lpstr>
      <vt:lpstr>Your relationship to the drowning child does not differ in any morally relevant way from your relationship to the African child.</vt:lpstr>
      <vt:lpstr>Your relationship to the drowning child does not differ in any morally relevant way from your relationship to the African child.</vt:lpstr>
      <vt:lpstr>PowerPoint Presentation</vt:lpstr>
      <vt:lpstr>Your relationship to the drowning child does not differ in any morally relevant way from your relationship to the African child.</vt:lpstr>
      <vt:lpstr>Your relationship to the drowning child does not differ in any morally relevant way from your relationship to the African child.</vt:lpstr>
      <vt:lpstr>PowerPoint Presentation</vt:lpstr>
      <vt:lpstr>PowerPoint Presentation</vt:lpstr>
      <vt:lpstr>Your relationship to the drowning child does not differ in any morally relevant way from your relationship to the African child.</vt:lpstr>
      <vt:lpstr>Your relationship to the drowning child does not differ in any morally relevant way from your relationship to the African child.</vt:lpstr>
      <vt:lpstr>PowerPoint Presentation</vt:lpstr>
      <vt:lpstr>PowerPoint Presentation</vt:lpstr>
      <vt:lpstr>PowerPoint Presentation</vt:lpstr>
      <vt:lpstr>Peter Singer’s Argument</vt:lpstr>
      <vt:lpstr>Peter Singer’s Argument</vt:lpstr>
      <vt:lpstr>Objection to Premise 2 </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It would be wrong for you not to save the drowning child.</vt:lpstr>
      <vt:lpstr>conclusions</vt:lpstr>
      <vt:lpstr>PowerPoint Presentation</vt:lpstr>
      <vt:lpstr>PowerPoint Presentation</vt:lpstr>
      <vt:lpstr>PowerPoint Presentation</vt:lpstr>
      <vt:lpstr>PowerPoint Presentation</vt:lpstr>
      <vt:lpstr>PowerPoint Presentation</vt:lpstr>
      <vt:lpstr>Weekly Assignment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Walsh Pelczar</dc:creator>
  <cp:lastModifiedBy>Michael Walsh Pelczar</cp:lastModifiedBy>
  <cp:revision>160</cp:revision>
  <dcterms:created xsi:type="dcterms:W3CDTF">2011-09-01T05:54:42Z</dcterms:created>
  <dcterms:modified xsi:type="dcterms:W3CDTF">2014-09-09T01:23:44Z</dcterms:modified>
</cp:coreProperties>
</file>